
<file path=[Content_Types].xml><?xml version="1.0" encoding="utf-8"?>
<Types xmlns="http://schemas.openxmlformats.org/package/2006/content-types">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3"/>
  </p:notesMasterIdLst>
  <p:sldIdLst>
    <p:sldId id="300" r:id="rId2"/>
    <p:sldId id="315" r:id="rId3"/>
    <p:sldId id="309" r:id="rId4"/>
    <p:sldId id="317" r:id="rId5"/>
    <p:sldId id="318" r:id="rId6"/>
    <p:sldId id="319" r:id="rId7"/>
    <p:sldId id="320" r:id="rId8"/>
    <p:sldId id="321" r:id="rId9"/>
    <p:sldId id="325" r:id="rId10"/>
    <p:sldId id="313" r:id="rId11"/>
    <p:sldId id="314" r:id="rId12"/>
    <p:sldId id="324" r:id="rId13"/>
    <p:sldId id="323" r:id="rId14"/>
    <p:sldId id="310" r:id="rId15"/>
    <p:sldId id="311" r:id="rId16"/>
    <p:sldId id="302" r:id="rId17"/>
    <p:sldId id="305" r:id="rId18"/>
    <p:sldId id="312" r:id="rId19"/>
    <p:sldId id="307" r:id="rId20"/>
    <p:sldId id="326" r:id="rId21"/>
    <p:sldId id="292" r:id="rId22"/>
    <p:sldId id="337" r:id="rId23"/>
    <p:sldId id="338" r:id="rId24"/>
    <p:sldId id="339" r:id="rId25"/>
    <p:sldId id="340" r:id="rId26"/>
    <p:sldId id="341" r:id="rId27"/>
    <p:sldId id="342" r:id="rId28"/>
    <p:sldId id="327" r:id="rId29"/>
    <p:sldId id="328" r:id="rId30"/>
    <p:sldId id="329" r:id="rId31"/>
    <p:sldId id="343" r:id="rId32"/>
    <p:sldId id="344" r:id="rId33"/>
    <p:sldId id="345" r:id="rId34"/>
    <p:sldId id="334" r:id="rId35"/>
    <p:sldId id="335" r:id="rId36"/>
    <p:sldId id="336" r:id="rId37"/>
    <p:sldId id="359" r:id="rId38"/>
    <p:sldId id="360" r:id="rId39"/>
    <p:sldId id="346" r:id="rId40"/>
    <p:sldId id="347" r:id="rId41"/>
    <p:sldId id="361" r:id="rId42"/>
    <p:sldId id="349" r:id="rId43"/>
    <p:sldId id="348" r:id="rId44"/>
    <p:sldId id="350" r:id="rId45"/>
    <p:sldId id="352" r:id="rId46"/>
    <p:sldId id="353" r:id="rId47"/>
    <p:sldId id="354" r:id="rId48"/>
    <p:sldId id="355" r:id="rId49"/>
    <p:sldId id="356" r:id="rId50"/>
    <p:sldId id="357" r:id="rId51"/>
    <p:sldId id="358" r:id="rId52"/>
  </p:sldIdLst>
  <p:sldSz cx="9144000" cy="6858000" type="screen4x3"/>
  <p:notesSz cx="6858000" cy="9144000"/>
  <p:defaultTextStyle>
    <a:defPPr>
      <a:defRPr lang="en-US"/>
    </a:defPPr>
    <a:lvl1pPr algn="ctr" rtl="0" eaLnBrk="0" fontAlgn="base" hangingPunct="0">
      <a:spcBef>
        <a:spcPct val="0"/>
      </a:spcBef>
      <a:spcAft>
        <a:spcPct val="0"/>
      </a:spcAft>
      <a:defRPr kumimoji="1" sz="2400" b="1" kern="1200">
        <a:solidFill>
          <a:schemeClr val="tx2"/>
        </a:solidFill>
        <a:effectLst>
          <a:outerShdw blurRad="38100" dist="38100" dir="2700000" algn="tl">
            <a:srgbClr val="000000">
              <a:alpha val="43137"/>
            </a:srgbClr>
          </a:outerShdw>
        </a:effectLst>
        <a:latin typeface="Arial Black" pitchFamily="34" charset="0"/>
        <a:ea typeface="+mn-ea"/>
        <a:cs typeface="+mn-cs"/>
      </a:defRPr>
    </a:lvl1pPr>
    <a:lvl2pPr marL="457200" algn="ctr" rtl="0" eaLnBrk="0" fontAlgn="base" hangingPunct="0">
      <a:spcBef>
        <a:spcPct val="0"/>
      </a:spcBef>
      <a:spcAft>
        <a:spcPct val="0"/>
      </a:spcAft>
      <a:defRPr kumimoji="1" sz="2400" b="1" kern="1200">
        <a:solidFill>
          <a:schemeClr val="tx2"/>
        </a:solidFill>
        <a:effectLst>
          <a:outerShdw blurRad="38100" dist="38100" dir="2700000" algn="tl">
            <a:srgbClr val="000000">
              <a:alpha val="43137"/>
            </a:srgbClr>
          </a:outerShdw>
        </a:effectLst>
        <a:latin typeface="Arial Black" pitchFamily="34" charset="0"/>
        <a:ea typeface="+mn-ea"/>
        <a:cs typeface="+mn-cs"/>
      </a:defRPr>
    </a:lvl2pPr>
    <a:lvl3pPr marL="914400" algn="ctr" rtl="0" eaLnBrk="0" fontAlgn="base" hangingPunct="0">
      <a:spcBef>
        <a:spcPct val="0"/>
      </a:spcBef>
      <a:spcAft>
        <a:spcPct val="0"/>
      </a:spcAft>
      <a:defRPr kumimoji="1" sz="2400" b="1" kern="1200">
        <a:solidFill>
          <a:schemeClr val="tx2"/>
        </a:solidFill>
        <a:effectLst>
          <a:outerShdw blurRad="38100" dist="38100" dir="2700000" algn="tl">
            <a:srgbClr val="000000">
              <a:alpha val="43137"/>
            </a:srgbClr>
          </a:outerShdw>
        </a:effectLst>
        <a:latin typeface="Arial Black" pitchFamily="34" charset="0"/>
        <a:ea typeface="+mn-ea"/>
        <a:cs typeface="+mn-cs"/>
      </a:defRPr>
    </a:lvl3pPr>
    <a:lvl4pPr marL="1371600" algn="ctr" rtl="0" eaLnBrk="0" fontAlgn="base" hangingPunct="0">
      <a:spcBef>
        <a:spcPct val="0"/>
      </a:spcBef>
      <a:spcAft>
        <a:spcPct val="0"/>
      </a:spcAft>
      <a:defRPr kumimoji="1" sz="2400" b="1" kern="1200">
        <a:solidFill>
          <a:schemeClr val="tx2"/>
        </a:solidFill>
        <a:effectLst>
          <a:outerShdw blurRad="38100" dist="38100" dir="2700000" algn="tl">
            <a:srgbClr val="000000">
              <a:alpha val="43137"/>
            </a:srgbClr>
          </a:outerShdw>
        </a:effectLst>
        <a:latin typeface="Arial Black" pitchFamily="34" charset="0"/>
        <a:ea typeface="+mn-ea"/>
        <a:cs typeface="+mn-cs"/>
      </a:defRPr>
    </a:lvl4pPr>
    <a:lvl5pPr marL="1828800" algn="ctr" rtl="0" eaLnBrk="0" fontAlgn="base" hangingPunct="0">
      <a:spcBef>
        <a:spcPct val="0"/>
      </a:spcBef>
      <a:spcAft>
        <a:spcPct val="0"/>
      </a:spcAft>
      <a:defRPr kumimoji="1" sz="2400" b="1" kern="1200">
        <a:solidFill>
          <a:schemeClr val="tx2"/>
        </a:solidFill>
        <a:effectLst>
          <a:outerShdw blurRad="38100" dist="38100" dir="2700000" algn="tl">
            <a:srgbClr val="000000">
              <a:alpha val="43137"/>
            </a:srgbClr>
          </a:outerShdw>
        </a:effectLst>
        <a:latin typeface="Arial Black" pitchFamily="34" charset="0"/>
        <a:ea typeface="+mn-ea"/>
        <a:cs typeface="+mn-cs"/>
      </a:defRPr>
    </a:lvl5pPr>
    <a:lvl6pPr marL="2286000" algn="l" defTabSz="914400" rtl="0" eaLnBrk="1" latinLnBrk="0" hangingPunct="1">
      <a:defRPr kumimoji="1" sz="2400" b="1" kern="1200">
        <a:solidFill>
          <a:schemeClr val="tx2"/>
        </a:solidFill>
        <a:effectLst>
          <a:outerShdw blurRad="38100" dist="38100" dir="2700000" algn="tl">
            <a:srgbClr val="000000">
              <a:alpha val="43137"/>
            </a:srgbClr>
          </a:outerShdw>
        </a:effectLst>
        <a:latin typeface="Arial Black" pitchFamily="34" charset="0"/>
        <a:ea typeface="+mn-ea"/>
        <a:cs typeface="+mn-cs"/>
      </a:defRPr>
    </a:lvl6pPr>
    <a:lvl7pPr marL="2743200" algn="l" defTabSz="914400" rtl="0" eaLnBrk="1" latinLnBrk="0" hangingPunct="1">
      <a:defRPr kumimoji="1" sz="2400" b="1" kern="1200">
        <a:solidFill>
          <a:schemeClr val="tx2"/>
        </a:solidFill>
        <a:effectLst>
          <a:outerShdw blurRad="38100" dist="38100" dir="2700000" algn="tl">
            <a:srgbClr val="000000">
              <a:alpha val="43137"/>
            </a:srgbClr>
          </a:outerShdw>
        </a:effectLst>
        <a:latin typeface="Arial Black" pitchFamily="34" charset="0"/>
        <a:ea typeface="+mn-ea"/>
        <a:cs typeface="+mn-cs"/>
      </a:defRPr>
    </a:lvl7pPr>
    <a:lvl8pPr marL="3200400" algn="l" defTabSz="914400" rtl="0" eaLnBrk="1" latinLnBrk="0" hangingPunct="1">
      <a:defRPr kumimoji="1" sz="2400" b="1" kern="1200">
        <a:solidFill>
          <a:schemeClr val="tx2"/>
        </a:solidFill>
        <a:effectLst>
          <a:outerShdw blurRad="38100" dist="38100" dir="2700000" algn="tl">
            <a:srgbClr val="000000">
              <a:alpha val="43137"/>
            </a:srgbClr>
          </a:outerShdw>
        </a:effectLst>
        <a:latin typeface="Arial Black" pitchFamily="34" charset="0"/>
        <a:ea typeface="+mn-ea"/>
        <a:cs typeface="+mn-cs"/>
      </a:defRPr>
    </a:lvl8pPr>
    <a:lvl9pPr marL="3657600" algn="l" defTabSz="914400" rtl="0" eaLnBrk="1" latinLnBrk="0" hangingPunct="1">
      <a:defRPr kumimoji="1" sz="2400" b="1" kern="1200">
        <a:solidFill>
          <a:schemeClr val="tx2"/>
        </a:solidFill>
        <a:effectLst>
          <a:outerShdw blurRad="38100" dist="38100" dir="2700000" algn="tl">
            <a:srgbClr val="000000">
              <a:alpha val="43137"/>
            </a:srgbClr>
          </a:outerShdw>
        </a:effectLst>
        <a:latin typeface="Arial Black"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2787"/>
    <p:restoredTop sz="90935" autoAdjust="0"/>
  </p:normalViewPr>
  <p:slideViewPr>
    <p:cSldViewPr>
      <p:cViewPr>
        <p:scale>
          <a:sx n="159" d="100"/>
          <a:sy n="159" d="100"/>
        </p:scale>
        <p:origin x="1932" y="99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0" d="100"/>
          <a:sy n="40" d="100"/>
        </p:scale>
        <p:origin x="-148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Hoja_de_c_lculo_de_Microsoft_Excel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Hoja_de_c_lculo_de_Microsoft_Excel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_rels/chart4.xml.rels><?xml version="1.0" encoding="UTF-8" standalone="yes"?>
<Relationships xmlns="http://schemas.openxmlformats.org/package/2006/relationships"><Relationship Id="rId1" Type="http://schemas.openxmlformats.org/officeDocument/2006/relationships/package" Target="../embeddings/Hoja_de_c_lculo_de_Microsoft_Excel4.xlsx"/></Relationships>
</file>

<file path=ppt/charts/_rels/chart5.xml.rels><?xml version="1.0" encoding="UTF-8" standalone="yes"?>
<Relationships xmlns="http://schemas.openxmlformats.org/package/2006/relationships"><Relationship Id="rId1" Type="http://schemas.openxmlformats.org/officeDocument/2006/relationships/package" Target="../embeddings/Hoja_de_c_lculo_de_Microsoft_Excel5.xlsx"/></Relationships>
</file>

<file path=ppt/charts/_rels/chart6.xml.rels><?xml version="1.0" encoding="UTF-8" standalone="yes"?>
<Relationships xmlns="http://schemas.openxmlformats.org/package/2006/relationships"><Relationship Id="rId1" Type="http://schemas.openxmlformats.org/officeDocument/2006/relationships/package" Target="../embeddings/Hoja_de_c_lculo_de_Microsoft_Excel6.xlsx"/></Relationships>
</file>

<file path=ppt/charts/_rels/chart7.xml.rels><?xml version="1.0" encoding="UTF-8" standalone="yes"?>
<Relationships xmlns="http://schemas.openxmlformats.org/package/2006/relationships"><Relationship Id="rId1" Type="http://schemas.openxmlformats.org/officeDocument/2006/relationships/package" Target="../embeddings/Hoja_de_c_lculo_de_Microsoft_Excel7.xlsx"/></Relationships>
</file>

<file path=ppt/charts/_rels/chart8.xml.rels><?xml version="1.0" encoding="UTF-8" standalone="yes"?>
<Relationships xmlns="http://schemas.openxmlformats.org/package/2006/relationships"><Relationship Id="rId1" Type="http://schemas.openxmlformats.org/officeDocument/2006/relationships/package" Target="../embeddings/Hoja_de_c_lculo_de_Microsoft_Excel8.xlsx"/></Relationships>
</file>

<file path=ppt/charts/_rels/chart9.xml.rels><?xml version="1.0" encoding="UTF-8" standalone="yes"?>
<Relationships xmlns="http://schemas.openxmlformats.org/package/2006/relationships"><Relationship Id="rId1" Type="http://schemas.openxmlformats.org/officeDocument/2006/relationships/package" Target="../embeddings/Hoja_de_c_lculo_de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76" b="1" i="0" u="none" strike="noStrike" baseline="0">
                <a:solidFill>
                  <a:srgbClr val="000000"/>
                </a:solidFill>
                <a:latin typeface="Arial"/>
                <a:ea typeface="Arial"/>
                <a:cs typeface="Arial"/>
              </a:defRPr>
            </a:pPr>
            <a:r>
              <a:rPr lang="es-AR"/>
              <a:t>SITUACIÓN LABORAL</a:t>
            </a:r>
          </a:p>
        </c:rich>
      </c:tx>
      <c:layout>
        <c:manualLayout>
          <c:xMode val="edge"/>
          <c:yMode val="edge"/>
          <c:x val="0.3724137931034483"/>
          <c:y val="2.1097046413502109E-2"/>
        </c:manualLayout>
      </c:layout>
      <c:overlay val="0"/>
      <c:spPr>
        <a:noFill/>
        <a:ln w="23067">
          <a:noFill/>
        </a:ln>
      </c:spPr>
    </c:title>
    <c:autoTitleDeleted val="0"/>
    <c:view3D>
      <c:rotX val="15"/>
      <c:rotY val="0"/>
      <c:rAngAx val="0"/>
      <c:perspective val="0"/>
    </c:view3D>
    <c:floor>
      <c:thickness val="0"/>
    </c:floor>
    <c:sideWall>
      <c:thickness val="0"/>
    </c:sideWall>
    <c:backWall>
      <c:thickness val="0"/>
    </c:backWall>
    <c:plotArea>
      <c:layout>
        <c:manualLayout>
          <c:layoutTarget val="inner"/>
          <c:xMode val="edge"/>
          <c:yMode val="edge"/>
          <c:x val="0.23620689655172414"/>
          <c:y val="0.24050632911392406"/>
          <c:w val="0.55000000000000004"/>
          <c:h val="0.53164556962025311"/>
        </c:manualLayout>
      </c:layout>
      <c:pie3DChart>
        <c:varyColors val="1"/>
        <c:ser>
          <c:idx val="0"/>
          <c:order val="0"/>
          <c:tx>
            <c:strRef>
              <c:f>Sheet1!$A$2</c:f>
              <c:strCache>
                <c:ptCount val="1"/>
                <c:pt idx="0">
                  <c:v>Trabajo</c:v>
                </c:pt>
              </c:strCache>
            </c:strRef>
          </c:tx>
          <c:spPr>
            <a:solidFill>
              <a:srgbClr val="9999FF"/>
            </a:solidFill>
            <a:ln w="11533">
              <a:solidFill>
                <a:srgbClr val="000000"/>
              </a:solidFill>
              <a:prstDash val="solid"/>
            </a:ln>
          </c:spPr>
          <c:explosion val="17"/>
          <c:dPt>
            <c:idx val="0"/>
            <c:bubble3D val="0"/>
          </c:dPt>
          <c:dPt>
            <c:idx val="1"/>
            <c:bubble3D val="0"/>
            <c:spPr>
              <a:solidFill>
                <a:srgbClr val="993366"/>
              </a:solidFill>
              <a:ln w="11533">
                <a:solidFill>
                  <a:srgbClr val="000000"/>
                </a:solidFill>
                <a:prstDash val="solid"/>
              </a:ln>
            </c:spPr>
          </c:dPt>
          <c:dLbls>
            <c:numFmt formatCode="0%" sourceLinked="0"/>
            <c:spPr>
              <a:noFill/>
              <a:ln w="23067">
                <a:noFill/>
              </a:ln>
            </c:spPr>
            <c:txPr>
              <a:bodyPr/>
              <a:lstStyle/>
              <a:p>
                <a:pPr>
                  <a:defRPr sz="999" b="1" i="0" u="none" strike="noStrike" baseline="0">
                    <a:solidFill>
                      <a:srgbClr val="000000"/>
                    </a:solidFill>
                    <a:latin typeface="Arial"/>
                    <a:ea typeface="Arial"/>
                    <a:cs typeface="Arial"/>
                  </a:defRPr>
                </a:pPr>
                <a:endParaRPr lang="es-AR"/>
              </a:p>
            </c:txPr>
            <c:showLegendKey val="1"/>
            <c:showVal val="0"/>
            <c:showCatName val="0"/>
            <c:showSerName val="0"/>
            <c:showPercent val="1"/>
            <c:showBubbleSize val="0"/>
            <c:showLeaderLines val="1"/>
          </c:dLbls>
          <c:cat>
            <c:strRef>
              <c:f>Sheet1!$B$1:$C$1</c:f>
              <c:strCache>
                <c:ptCount val="2"/>
                <c:pt idx="0">
                  <c:v>Desocupadas</c:v>
                </c:pt>
                <c:pt idx="1">
                  <c:v>Ocupadas</c:v>
                </c:pt>
              </c:strCache>
            </c:strRef>
          </c:cat>
          <c:val>
            <c:numRef>
              <c:f>Sheet1!$B$2:$C$2</c:f>
              <c:numCache>
                <c:formatCode>General</c:formatCode>
                <c:ptCount val="2"/>
                <c:pt idx="0">
                  <c:v>68</c:v>
                </c:pt>
                <c:pt idx="1">
                  <c:v>39</c:v>
                </c:pt>
              </c:numCache>
            </c:numRef>
          </c:val>
        </c:ser>
        <c:ser>
          <c:idx val="1"/>
          <c:order val="1"/>
          <c:tx>
            <c:strRef>
              <c:f>Sheet1!$A$3</c:f>
              <c:strCache>
                <c:ptCount val="1"/>
              </c:strCache>
            </c:strRef>
          </c:tx>
          <c:spPr>
            <a:solidFill>
              <a:srgbClr val="993366"/>
            </a:solidFill>
            <a:ln w="11533">
              <a:solidFill>
                <a:srgbClr val="000000"/>
              </a:solidFill>
              <a:prstDash val="solid"/>
            </a:ln>
          </c:spPr>
          <c:explosion val="17"/>
          <c:dPt>
            <c:idx val="0"/>
            <c:bubble3D val="0"/>
            <c:spPr>
              <a:solidFill>
                <a:srgbClr val="9999FF"/>
              </a:solidFill>
              <a:ln w="11533">
                <a:solidFill>
                  <a:srgbClr val="000000"/>
                </a:solidFill>
                <a:prstDash val="solid"/>
              </a:ln>
            </c:spPr>
          </c:dPt>
          <c:dPt>
            <c:idx val="1"/>
            <c:bubble3D val="0"/>
          </c:dPt>
          <c:cat>
            <c:strRef>
              <c:f>Sheet1!$B$1:$C$1</c:f>
              <c:strCache>
                <c:ptCount val="2"/>
                <c:pt idx="0">
                  <c:v>Desocupadas</c:v>
                </c:pt>
                <c:pt idx="1">
                  <c:v>Ocupadas</c:v>
                </c:pt>
              </c:strCache>
            </c:strRef>
          </c:cat>
          <c:val>
            <c:numRef>
              <c:f>Sheet1!$B$3:$C$3</c:f>
              <c:numCache>
                <c:formatCode>General</c:formatCode>
                <c:ptCount val="2"/>
              </c:numCache>
            </c:numRef>
          </c:val>
        </c:ser>
        <c:ser>
          <c:idx val="2"/>
          <c:order val="2"/>
          <c:tx>
            <c:strRef>
              <c:f>Sheet1!$A$4</c:f>
              <c:strCache>
                <c:ptCount val="1"/>
              </c:strCache>
            </c:strRef>
          </c:tx>
          <c:spPr>
            <a:solidFill>
              <a:srgbClr val="FFFFCC"/>
            </a:solidFill>
            <a:ln w="11533">
              <a:solidFill>
                <a:srgbClr val="000000"/>
              </a:solidFill>
              <a:prstDash val="solid"/>
            </a:ln>
          </c:spPr>
          <c:explosion val="17"/>
          <c:dPt>
            <c:idx val="0"/>
            <c:bubble3D val="0"/>
            <c:spPr>
              <a:solidFill>
                <a:srgbClr val="9999FF"/>
              </a:solidFill>
              <a:ln w="11533">
                <a:solidFill>
                  <a:srgbClr val="000000"/>
                </a:solidFill>
                <a:prstDash val="solid"/>
              </a:ln>
            </c:spPr>
          </c:dPt>
          <c:dPt>
            <c:idx val="1"/>
            <c:bubble3D val="0"/>
            <c:spPr>
              <a:solidFill>
                <a:srgbClr val="993366"/>
              </a:solidFill>
              <a:ln w="11533">
                <a:solidFill>
                  <a:srgbClr val="000000"/>
                </a:solidFill>
                <a:prstDash val="solid"/>
              </a:ln>
            </c:spPr>
          </c:dPt>
          <c:cat>
            <c:strRef>
              <c:f>Sheet1!$B$1:$C$1</c:f>
              <c:strCache>
                <c:ptCount val="2"/>
                <c:pt idx="0">
                  <c:v>Desocupadas</c:v>
                </c:pt>
                <c:pt idx="1">
                  <c:v>Ocupadas</c:v>
                </c:pt>
              </c:strCache>
            </c:strRef>
          </c:cat>
          <c:val>
            <c:numRef>
              <c:f>Sheet1!$B$4:$C$4</c:f>
              <c:numCache>
                <c:formatCode>General</c:formatCode>
                <c:ptCount val="2"/>
              </c:numCache>
            </c:numRef>
          </c:val>
        </c:ser>
        <c:dLbls>
          <c:showLegendKey val="0"/>
          <c:showVal val="0"/>
          <c:showCatName val="0"/>
          <c:showSerName val="0"/>
          <c:showPercent val="0"/>
          <c:showBubbleSize val="0"/>
          <c:showLeaderLines val="1"/>
        </c:dLbls>
      </c:pie3DChart>
      <c:spPr>
        <a:noFill/>
        <a:ln w="23067">
          <a:noFill/>
        </a:ln>
      </c:spPr>
    </c:plotArea>
    <c:legend>
      <c:legendPos val="b"/>
      <c:layout>
        <c:manualLayout>
          <c:xMode val="edge"/>
          <c:yMode val="edge"/>
          <c:x val="0.33275862068965517"/>
          <c:y val="0.91983122362869196"/>
          <c:w val="0.33620689655172414"/>
          <c:h val="8.4388185654008435E-2"/>
        </c:manualLayout>
      </c:layout>
      <c:overlay val="0"/>
      <c:spPr>
        <a:noFill/>
        <a:ln w="2883">
          <a:solidFill>
            <a:srgbClr val="000000"/>
          </a:solidFill>
          <a:prstDash val="solid"/>
        </a:ln>
      </c:spPr>
      <c:txPr>
        <a:bodyPr/>
        <a:lstStyle/>
        <a:p>
          <a:pPr>
            <a:defRPr sz="835" b="1" i="0" u="none" strike="noStrike" baseline="0">
              <a:solidFill>
                <a:srgbClr val="000000"/>
              </a:solidFill>
              <a:latin typeface="Arial"/>
              <a:ea typeface="Arial"/>
              <a:cs typeface="Arial"/>
            </a:defRPr>
          </a:pPr>
          <a:endParaRPr lang="es-AR"/>
        </a:p>
      </c:txPr>
    </c:legend>
    <c:plotVisOnly val="1"/>
    <c:dispBlanksAs val="zero"/>
    <c:showDLblsOverMax val="0"/>
  </c:chart>
  <c:spPr>
    <a:noFill/>
    <a:ln>
      <a:noFill/>
    </a:ln>
  </c:spPr>
  <c:txPr>
    <a:bodyPr/>
    <a:lstStyle/>
    <a:p>
      <a:pPr>
        <a:defRPr sz="954" b="1" i="0" u="none" strike="noStrike" baseline="0">
          <a:solidFill>
            <a:srgbClr val="000000"/>
          </a:solidFill>
          <a:latin typeface="Arial"/>
          <a:ea typeface="Arial"/>
          <a:cs typeface="Arial"/>
        </a:defRPr>
      </a:pPr>
      <a:endParaRPr lang="es-A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75" b="1" i="0" u="none" strike="noStrike" baseline="0">
                <a:solidFill>
                  <a:srgbClr val="000000"/>
                </a:solidFill>
                <a:latin typeface="Arial"/>
                <a:ea typeface="Arial"/>
                <a:cs typeface="Arial"/>
              </a:defRPr>
            </a:pPr>
            <a:r>
              <a:t>EVOLUCIÓN DE LA PARTICIACIÓN DE LAS MUJERES
DE LA COMUNIDAD </a:t>
            </a:r>
          </a:p>
        </c:rich>
      </c:tx>
      <c:layout>
        <c:manualLayout>
          <c:xMode val="edge"/>
          <c:yMode val="edge"/>
          <c:x val="0.19905956112852666"/>
          <c:y val="2.072538860103627E-2"/>
        </c:manualLayout>
      </c:layout>
      <c:overlay val="0"/>
      <c:spPr>
        <a:noFill/>
        <a:ln w="27124">
          <a:noFill/>
        </a:ln>
      </c:spPr>
    </c:title>
    <c:autoTitleDeleted val="0"/>
    <c:plotArea>
      <c:layout>
        <c:manualLayout>
          <c:layoutTarget val="inner"/>
          <c:xMode val="edge"/>
          <c:yMode val="edge"/>
          <c:x val="8.1504702194357362E-2"/>
          <c:y val="0.16321243523316062"/>
          <c:w val="0.78840125391849525"/>
          <c:h val="0.51036269430051817"/>
        </c:manualLayout>
      </c:layout>
      <c:lineChart>
        <c:grouping val="standard"/>
        <c:varyColors val="0"/>
        <c:ser>
          <c:idx val="0"/>
          <c:order val="0"/>
          <c:tx>
            <c:strRef>
              <c:f>Sheet1!$A$2</c:f>
              <c:strCache>
                <c:ptCount val="1"/>
                <c:pt idx="0">
                  <c:v>N° de mujeres</c:v>
                </c:pt>
              </c:strCache>
            </c:strRef>
          </c:tx>
          <c:spPr>
            <a:ln w="40685">
              <a:solidFill>
                <a:srgbClr val="333399"/>
              </a:solidFill>
              <a:prstDash val="solid"/>
            </a:ln>
          </c:spPr>
          <c:marker>
            <c:symbol val="none"/>
          </c:marker>
          <c:cat>
            <c:strRef>
              <c:f>Sheet1!$B$1:$N$1</c:f>
              <c:strCache>
                <c:ptCount val="13"/>
                <c:pt idx="0">
                  <c:v>Abril</c:v>
                </c:pt>
                <c:pt idx="1">
                  <c:v>Mayo</c:v>
                </c:pt>
                <c:pt idx="2">
                  <c:v>Junio</c:v>
                </c:pt>
                <c:pt idx="3">
                  <c:v>Julio</c:v>
                </c:pt>
                <c:pt idx="4">
                  <c:v>Agosto</c:v>
                </c:pt>
                <c:pt idx="5">
                  <c:v>Septiembre</c:v>
                </c:pt>
                <c:pt idx="6">
                  <c:v>Octubre</c:v>
                </c:pt>
                <c:pt idx="7">
                  <c:v>Noviembre</c:v>
                </c:pt>
                <c:pt idx="8">
                  <c:v>Diciembre</c:v>
                </c:pt>
                <c:pt idx="9">
                  <c:v>Marzo</c:v>
                </c:pt>
                <c:pt idx="10">
                  <c:v>Abril</c:v>
                </c:pt>
                <c:pt idx="11">
                  <c:v>Mayo</c:v>
                </c:pt>
                <c:pt idx="12">
                  <c:v>Junio</c:v>
                </c:pt>
              </c:strCache>
            </c:strRef>
          </c:cat>
          <c:val>
            <c:numRef>
              <c:f>Sheet1!$B$2:$N$2</c:f>
              <c:numCache>
                <c:formatCode>General</c:formatCode>
                <c:ptCount val="13"/>
                <c:pt idx="0">
                  <c:v>5</c:v>
                </c:pt>
                <c:pt idx="1">
                  <c:v>4</c:v>
                </c:pt>
                <c:pt idx="2">
                  <c:v>6</c:v>
                </c:pt>
                <c:pt idx="3">
                  <c:v>7</c:v>
                </c:pt>
                <c:pt idx="4">
                  <c:v>9</c:v>
                </c:pt>
                <c:pt idx="5">
                  <c:v>8</c:v>
                </c:pt>
                <c:pt idx="6">
                  <c:v>3</c:v>
                </c:pt>
                <c:pt idx="7">
                  <c:v>8</c:v>
                </c:pt>
                <c:pt idx="8">
                  <c:v>10</c:v>
                </c:pt>
                <c:pt idx="9">
                  <c:v>12</c:v>
                </c:pt>
                <c:pt idx="10">
                  <c:v>13</c:v>
                </c:pt>
                <c:pt idx="11">
                  <c:v>16</c:v>
                </c:pt>
                <c:pt idx="12">
                  <c:v>17</c:v>
                </c:pt>
              </c:numCache>
            </c:numRef>
          </c:val>
          <c:smooth val="0"/>
        </c:ser>
        <c:dLbls>
          <c:showLegendKey val="0"/>
          <c:showVal val="0"/>
          <c:showCatName val="0"/>
          <c:showSerName val="0"/>
          <c:showPercent val="0"/>
          <c:showBubbleSize val="0"/>
        </c:dLbls>
        <c:marker val="1"/>
        <c:smooth val="0"/>
        <c:axId val="301891968"/>
        <c:axId val="301893504"/>
      </c:lineChart>
      <c:catAx>
        <c:axId val="301891968"/>
        <c:scaling>
          <c:orientation val="minMax"/>
        </c:scaling>
        <c:delete val="0"/>
        <c:axPos val="b"/>
        <c:numFmt formatCode="@" sourceLinked="0"/>
        <c:majorTickMark val="out"/>
        <c:minorTickMark val="none"/>
        <c:tickLblPos val="nextTo"/>
        <c:spPr>
          <a:ln w="3390">
            <a:solidFill>
              <a:srgbClr val="000000"/>
            </a:solidFill>
            <a:prstDash val="solid"/>
          </a:ln>
        </c:spPr>
        <c:txPr>
          <a:bodyPr rot="-2700000" vert="horz"/>
          <a:lstStyle/>
          <a:p>
            <a:pPr>
              <a:defRPr sz="1068" b="1" i="0" u="none" strike="noStrike" baseline="0">
                <a:solidFill>
                  <a:srgbClr val="000000"/>
                </a:solidFill>
                <a:latin typeface="Arial"/>
                <a:ea typeface="Arial"/>
                <a:cs typeface="Arial"/>
              </a:defRPr>
            </a:pPr>
            <a:endParaRPr lang="es-AR"/>
          </a:p>
        </c:txPr>
        <c:crossAx val="301893504"/>
        <c:crosses val="autoZero"/>
        <c:auto val="1"/>
        <c:lblAlgn val="ctr"/>
        <c:lblOffset val="100"/>
        <c:tickLblSkip val="1"/>
        <c:tickMarkSkip val="1"/>
        <c:noMultiLvlLbl val="0"/>
      </c:catAx>
      <c:valAx>
        <c:axId val="301893504"/>
        <c:scaling>
          <c:orientation val="minMax"/>
          <c:max val="20"/>
        </c:scaling>
        <c:delete val="0"/>
        <c:axPos val="l"/>
        <c:majorGridlines>
          <c:spPr>
            <a:ln w="3390">
              <a:solidFill>
                <a:srgbClr val="000000"/>
              </a:solidFill>
              <a:prstDash val="solid"/>
            </a:ln>
          </c:spPr>
        </c:majorGridlines>
        <c:numFmt formatCode="0" sourceLinked="0"/>
        <c:majorTickMark val="out"/>
        <c:minorTickMark val="none"/>
        <c:tickLblPos val="nextTo"/>
        <c:spPr>
          <a:ln w="3390">
            <a:solidFill>
              <a:srgbClr val="000000"/>
            </a:solidFill>
            <a:prstDash val="solid"/>
          </a:ln>
        </c:spPr>
        <c:txPr>
          <a:bodyPr rot="0" vert="horz"/>
          <a:lstStyle/>
          <a:p>
            <a:pPr>
              <a:defRPr sz="1495" b="1" i="0" u="none" strike="noStrike" baseline="0">
                <a:solidFill>
                  <a:srgbClr val="000000"/>
                </a:solidFill>
                <a:latin typeface="Arial"/>
                <a:ea typeface="Arial"/>
                <a:cs typeface="Arial"/>
              </a:defRPr>
            </a:pPr>
            <a:endParaRPr lang="es-AR"/>
          </a:p>
        </c:txPr>
        <c:crossAx val="301891968"/>
        <c:crosses val="autoZero"/>
        <c:crossBetween val="between"/>
      </c:valAx>
      <c:spPr>
        <a:solidFill>
          <a:srgbClr val="CCFFFF"/>
        </a:solidFill>
        <a:ln w="13562">
          <a:solidFill>
            <a:srgbClr val="808080"/>
          </a:solidFill>
          <a:prstDash val="solid"/>
        </a:ln>
      </c:spPr>
    </c:plotArea>
    <c:legend>
      <c:legendPos val="b"/>
      <c:layout>
        <c:manualLayout>
          <c:xMode val="edge"/>
          <c:yMode val="edge"/>
          <c:x val="0.36677115987460818"/>
          <c:y val="0.92746113989637302"/>
          <c:w val="0.2115987460815047"/>
          <c:h val="6.2176165803108807E-2"/>
        </c:manualLayout>
      </c:layout>
      <c:overlay val="0"/>
      <c:spPr>
        <a:noFill/>
        <a:ln w="3390">
          <a:solidFill>
            <a:srgbClr val="000000"/>
          </a:solidFill>
          <a:prstDash val="solid"/>
        </a:ln>
      </c:spPr>
      <c:txPr>
        <a:bodyPr/>
        <a:lstStyle/>
        <a:p>
          <a:pPr>
            <a:defRPr sz="982" b="1" i="0" u="none" strike="noStrike" baseline="0">
              <a:solidFill>
                <a:srgbClr val="000000"/>
              </a:solidFill>
              <a:latin typeface="Arial"/>
              <a:ea typeface="Arial"/>
              <a:cs typeface="Arial"/>
            </a:defRPr>
          </a:pPr>
          <a:endParaRPr lang="es-AR"/>
        </a:p>
      </c:txPr>
    </c:legend>
    <c:plotVisOnly val="1"/>
    <c:dispBlanksAs val="gap"/>
    <c:showDLblsOverMax val="0"/>
  </c:chart>
  <c:spPr>
    <a:solidFill>
      <a:srgbClr val="FFFFFF"/>
    </a:solidFill>
    <a:ln>
      <a:noFill/>
    </a:ln>
  </c:spPr>
  <c:txPr>
    <a:bodyPr/>
    <a:lstStyle/>
    <a:p>
      <a:pPr>
        <a:defRPr sz="1815" b="1" i="0" u="none" strike="noStrike" baseline="0">
          <a:solidFill>
            <a:srgbClr val="000000"/>
          </a:solidFill>
          <a:latin typeface="Arial"/>
          <a:ea typeface="Arial"/>
          <a:cs typeface="Arial"/>
        </a:defRPr>
      </a:pPr>
      <a:endParaRPr lang="es-A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80" b="1" i="0" u="none" strike="noStrike" baseline="0">
                <a:solidFill>
                  <a:srgbClr val="000000"/>
                </a:solidFill>
                <a:latin typeface="Arial"/>
                <a:ea typeface="Arial"/>
                <a:cs typeface="Arial"/>
              </a:defRPr>
            </a:pPr>
            <a:r>
              <a:t>MUJERES QUE SE INCORPORARON Y QUE DEJARON DE PARTICIPAR EN EL PROYECTO EN LOS DISTINTOS MESES DE IMPLEMENTACIÓN</a:t>
            </a:r>
          </a:p>
        </c:rich>
      </c:tx>
      <c:layout>
        <c:manualLayout>
          <c:xMode val="edge"/>
          <c:yMode val="edge"/>
          <c:x val="0.12944983818770225"/>
          <c:y val="2.0100502512562814E-2"/>
        </c:manualLayout>
      </c:layout>
      <c:overlay val="0"/>
      <c:spPr>
        <a:noFill/>
        <a:ln w="29559">
          <a:noFill/>
        </a:ln>
      </c:spPr>
    </c:title>
    <c:autoTitleDeleted val="0"/>
    <c:view3D>
      <c:rotX val="15"/>
      <c:hPercent val="44"/>
      <c:rotY val="20"/>
      <c:depthPercent val="500"/>
      <c:rAngAx val="1"/>
    </c:view3D>
    <c:floor>
      <c:thickness val="0"/>
      <c:spPr>
        <a:noFill/>
        <a:ln w="9525">
          <a:noFill/>
        </a:ln>
      </c:spPr>
    </c:floor>
    <c:sideWall>
      <c:thickness val="0"/>
      <c:spPr>
        <a:noFill/>
        <a:ln w="25400">
          <a:noFill/>
        </a:ln>
      </c:spPr>
    </c:sideWall>
    <c:backWall>
      <c:thickness val="0"/>
      <c:spPr>
        <a:noFill/>
        <a:ln w="25400">
          <a:noFill/>
        </a:ln>
      </c:spPr>
    </c:backWall>
    <c:plotArea>
      <c:layout>
        <c:manualLayout>
          <c:layoutTarget val="inner"/>
          <c:xMode val="edge"/>
          <c:yMode val="edge"/>
          <c:x val="4.5307443365695796E-2"/>
          <c:y val="0.23869346733668342"/>
          <c:w val="0.93851132686084138"/>
          <c:h val="0.55276381909547734"/>
        </c:manualLayout>
      </c:layout>
      <c:bar3DChart>
        <c:barDir val="col"/>
        <c:grouping val="clustered"/>
        <c:varyColors val="0"/>
        <c:ser>
          <c:idx val="0"/>
          <c:order val="0"/>
          <c:tx>
            <c:strRef>
              <c:f>Sheet1!$A$2</c:f>
              <c:strCache>
                <c:ptCount val="1"/>
                <c:pt idx="0">
                  <c:v>Ingresos</c:v>
                </c:pt>
              </c:strCache>
            </c:strRef>
          </c:tx>
          <c:spPr>
            <a:solidFill>
              <a:srgbClr val="9999FF"/>
            </a:solidFill>
            <a:ln w="14779">
              <a:solidFill>
                <a:srgbClr val="000000"/>
              </a:solidFill>
              <a:prstDash val="solid"/>
            </a:ln>
          </c:spPr>
          <c:invertIfNegative val="0"/>
          <c:cat>
            <c:strRef>
              <c:f>Sheet1!$B$1:$N$1</c:f>
              <c:strCache>
                <c:ptCount val="13"/>
                <c:pt idx="0">
                  <c:v>1°     mes</c:v>
                </c:pt>
                <c:pt idx="1">
                  <c:v>2°     mes</c:v>
                </c:pt>
                <c:pt idx="2">
                  <c:v>3°     mes</c:v>
                </c:pt>
                <c:pt idx="3">
                  <c:v>4°     mes</c:v>
                </c:pt>
                <c:pt idx="4">
                  <c:v>5°     mes</c:v>
                </c:pt>
                <c:pt idx="5">
                  <c:v>6°     mes</c:v>
                </c:pt>
                <c:pt idx="6">
                  <c:v>7°     mes</c:v>
                </c:pt>
                <c:pt idx="7">
                  <c:v>8°     mes</c:v>
                </c:pt>
                <c:pt idx="8">
                  <c:v>9°     mes</c:v>
                </c:pt>
                <c:pt idx="9">
                  <c:v>12°   mes</c:v>
                </c:pt>
                <c:pt idx="10">
                  <c:v>13°   mes</c:v>
                </c:pt>
                <c:pt idx="11">
                  <c:v>14°   mes</c:v>
                </c:pt>
                <c:pt idx="12">
                  <c:v>15°    mes</c:v>
                </c:pt>
              </c:strCache>
            </c:strRef>
          </c:cat>
          <c:val>
            <c:numRef>
              <c:f>Sheet1!$B$2:$N$2</c:f>
              <c:numCache>
                <c:formatCode>General</c:formatCode>
                <c:ptCount val="13"/>
                <c:pt idx="0">
                  <c:v>5</c:v>
                </c:pt>
                <c:pt idx="1">
                  <c:v>3</c:v>
                </c:pt>
                <c:pt idx="2">
                  <c:v>3</c:v>
                </c:pt>
                <c:pt idx="3">
                  <c:v>2</c:v>
                </c:pt>
                <c:pt idx="4">
                  <c:v>3</c:v>
                </c:pt>
                <c:pt idx="5">
                  <c:v>1</c:v>
                </c:pt>
                <c:pt idx="6">
                  <c:v>0</c:v>
                </c:pt>
                <c:pt idx="7">
                  <c:v>6</c:v>
                </c:pt>
                <c:pt idx="8">
                  <c:v>3</c:v>
                </c:pt>
                <c:pt idx="9">
                  <c:v>2</c:v>
                </c:pt>
                <c:pt idx="10">
                  <c:v>1</c:v>
                </c:pt>
                <c:pt idx="11">
                  <c:v>3</c:v>
                </c:pt>
                <c:pt idx="12">
                  <c:v>1</c:v>
                </c:pt>
              </c:numCache>
            </c:numRef>
          </c:val>
        </c:ser>
        <c:ser>
          <c:idx val="1"/>
          <c:order val="1"/>
          <c:tx>
            <c:strRef>
              <c:f>Sheet1!$A$3</c:f>
              <c:strCache>
                <c:ptCount val="1"/>
                <c:pt idx="0">
                  <c:v>Egresos</c:v>
                </c:pt>
              </c:strCache>
            </c:strRef>
          </c:tx>
          <c:spPr>
            <a:solidFill>
              <a:srgbClr val="993366"/>
            </a:solidFill>
            <a:ln w="14779">
              <a:solidFill>
                <a:srgbClr val="000000"/>
              </a:solidFill>
              <a:prstDash val="solid"/>
            </a:ln>
          </c:spPr>
          <c:invertIfNegative val="0"/>
          <c:cat>
            <c:strRef>
              <c:f>Sheet1!$B$1:$N$1</c:f>
              <c:strCache>
                <c:ptCount val="13"/>
                <c:pt idx="0">
                  <c:v>1°     mes</c:v>
                </c:pt>
                <c:pt idx="1">
                  <c:v>2°     mes</c:v>
                </c:pt>
                <c:pt idx="2">
                  <c:v>3°     mes</c:v>
                </c:pt>
                <c:pt idx="3">
                  <c:v>4°     mes</c:v>
                </c:pt>
                <c:pt idx="4">
                  <c:v>5°     mes</c:v>
                </c:pt>
                <c:pt idx="5">
                  <c:v>6°     mes</c:v>
                </c:pt>
                <c:pt idx="6">
                  <c:v>7°     mes</c:v>
                </c:pt>
                <c:pt idx="7">
                  <c:v>8°     mes</c:v>
                </c:pt>
                <c:pt idx="8">
                  <c:v>9°     mes</c:v>
                </c:pt>
                <c:pt idx="9">
                  <c:v>12°   mes</c:v>
                </c:pt>
                <c:pt idx="10">
                  <c:v>13°   mes</c:v>
                </c:pt>
                <c:pt idx="11">
                  <c:v>14°   mes</c:v>
                </c:pt>
                <c:pt idx="12">
                  <c:v>15°    mes</c:v>
                </c:pt>
              </c:strCache>
            </c:strRef>
          </c:cat>
          <c:val>
            <c:numRef>
              <c:f>Sheet1!$B$3:$N$3</c:f>
              <c:numCache>
                <c:formatCode>General</c:formatCode>
                <c:ptCount val="13"/>
                <c:pt idx="0">
                  <c:v>0</c:v>
                </c:pt>
                <c:pt idx="1">
                  <c:v>4</c:v>
                </c:pt>
                <c:pt idx="2">
                  <c:v>1</c:v>
                </c:pt>
                <c:pt idx="3">
                  <c:v>1</c:v>
                </c:pt>
                <c:pt idx="4">
                  <c:v>1</c:v>
                </c:pt>
                <c:pt idx="5">
                  <c:v>2</c:v>
                </c:pt>
                <c:pt idx="6">
                  <c:v>5</c:v>
                </c:pt>
                <c:pt idx="7">
                  <c:v>1</c:v>
                </c:pt>
                <c:pt idx="8">
                  <c:v>1</c:v>
                </c:pt>
                <c:pt idx="9">
                  <c:v>0</c:v>
                </c:pt>
                <c:pt idx="10">
                  <c:v>0</c:v>
                </c:pt>
                <c:pt idx="11">
                  <c:v>0</c:v>
                </c:pt>
                <c:pt idx="12">
                  <c:v>0</c:v>
                </c:pt>
              </c:numCache>
            </c:numRef>
          </c:val>
        </c:ser>
        <c:dLbls>
          <c:showLegendKey val="0"/>
          <c:showVal val="0"/>
          <c:showCatName val="0"/>
          <c:showSerName val="0"/>
          <c:showPercent val="0"/>
          <c:showBubbleSize val="0"/>
        </c:dLbls>
        <c:gapWidth val="150"/>
        <c:gapDepth val="0"/>
        <c:shape val="box"/>
        <c:axId val="301850624"/>
        <c:axId val="301852160"/>
        <c:axId val="0"/>
      </c:bar3DChart>
      <c:catAx>
        <c:axId val="301850624"/>
        <c:scaling>
          <c:orientation val="minMax"/>
        </c:scaling>
        <c:delete val="0"/>
        <c:axPos val="b"/>
        <c:numFmt formatCode="General" sourceLinked="0"/>
        <c:majorTickMark val="out"/>
        <c:minorTickMark val="none"/>
        <c:tickLblPos val="low"/>
        <c:spPr>
          <a:ln w="11085">
            <a:noFill/>
          </a:ln>
        </c:spPr>
        <c:txPr>
          <a:bodyPr rot="0" vert="horz"/>
          <a:lstStyle/>
          <a:p>
            <a:pPr>
              <a:defRPr sz="1164" b="0" i="0" u="none" strike="noStrike" baseline="0">
                <a:solidFill>
                  <a:srgbClr val="000000"/>
                </a:solidFill>
                <a:latin typeface="Arial"/>
                <a:ea typeface="Arial"/>
                <a:cs typeface="Arial"/>
              </a:defRPr>
            </a:pPr>
            <a:endParaRPr lang="es-AR"/>
          </a:p>
        </c:txPr>
        <c:crossAx val="301852160"/>
        <c:crosses val="autoZero"/>
        <c:auto val="1"/>
        <c:lblAlgn val="ctr"/>
        <c:lblOffset val="100"/>
        <c:tickLblSkip val="1"/>
        <c:tickMarkSkip val="1"/>
        <c:noMultiLvlLbl val="0"/>
      </c:catAx>
      <c:valAx>
        <c:axId val="301852160"/>
        <c:scaling>
          <c:orientation val="minMax"/>
        </c:scaling>
        <c:delete val="0"/>
        <c:axPos val="l"/>
        <c:numFmt formatCode="General" sourceLinked="0"/>
        <c:majorTickMark val="out"/>
        <c:minorTickMark val="none"/>
        <c:tickLblPos val="nextTo"/>
        <c:spPr>
          <a:ln w="3695">
            <a:solidFill>
              <a:srgbClr val="000000"/>
            </a:solidFill>
            <a:prstDash val="solid"/>
          </a:ln>
        </c:spPr>
        <c:txPr>
          <a:bodyPr rot="0" vert="horz"/>
          <a:lstStyle/>
          <a:p>
            <a:pPr>
              <a:defRPr sz="1571" b="0" i="0" u="none" strike="noStrike" baseline="0">
                <a:solidFill>
                  <a:srgbClr val="000000"/>
                </a:solidFill>
                <a:latin typeface="Arial"/>
                <a:ea typeface="Arial"/>
                <a:cs typeface="Arial"/>
              </a:defRPr>
            </a:pPr>
            <a:endParaRPr lang="es-AR"/>
          </a:p>
        </c:txPr>
        <c:crossAx val="301850624"/>
        <c:crosses val="autoZero"/>
        <c:crossBetween val="between"/>
      </c:valAx>
      <c:spPr>
        <a:noFill/>
        <a:ln w="29559">
          <a:noFill/>
        </a:ln>
      </c:spPr>
    </c:plotArea>
    <c:legend>
      <c:legendPos val="b"/>
      <c:layout>
        <c:manualLayout>
          <c:xMode val="edge"/>
          <c:yMode val="edge"/>
          <c:x val="0.38511326860841422"/>
          <c:y val="0.92713567839195976"/>
          <c:w val="0.22815533980582525"/>
          <c:h val="6.030150753768844E-2"/>
        </c:manualLayout>
      </c:layout>
      <c:overlay val="0"/>
      <c:spPr>
        <a:solidFill>
          <a:srgbClr val="FFFFFF"/>
        </a:solidFill>
        <a:ln w="3695">
          <a:solidFill>
            <a:srgbClr val="000000"/>
          </a:solidFill>
          <a:prstDash val="solid"/>
        </a:ln>
        <a:effectLst>
          <a:outerShdw dist="35921" dir="2700000" algn="br">
            <a:srgbClr val="000000"/>
          </a:outerShdw>
        </a:effectLst>
      </c:spPr>
      <c:txPr>
        <a:bodyPr/>
        <a:lstStyle/>
        <a:p>
          <a:pPr>
            <a:defRPr sz="1071" b="1" i="0" u="none" strike="noStrike" baseline="0">
              <a:solidFill>
                <a:srgbClr val="000000"/>
              </a:solidFill>
              <a:latin typeface="Arial"/>
              <a:ea typeface="Arial"/>
              <a:cs typeface="Arial"/>
            </a:defRPr>
          </a:pPr>
          <a:endParaRPr lang="es-AR"/>
        </a:p>
      </c:txPr>
    </c:legend>
    <c:plotVisOnly val="1"/>
    <c:dispBlanksAs val="gap"/>
    <c:showDLblsOverMax val="0"/>
  </c:chart>
  <c:spPr>
    <a:noFill/>
    <a:ln>
      <a:noFill/>
    </a:ln>
  </c:spPr>
  <c:txPr>
    <a:bodyPr/>
    <a:lstStyle/>
    <a:p>
      <a:pPr>
        <a:defRPr sz="1571" b="0" i="0" u="none" strike="noStrike" baseline="0">
          <a:solidFill>
            <a:srgbClr val="000000"/>
          </a:solidFill>
          <a:latin typeface="Arial"/>
          <a:ea typeface="Arial"/>
          <a:cs typeface="Arial"/>
        </a:defRPr>
      </a:pPr>
      <a:endParaRPr lang="es-A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27" b="1" i="0" u="none" strike="noStrike" baseline="0">
                <a:solidFill>
                  <a:srgbClr val="000000"/>
                </a:solidFill>
                <a:latin typeface="Arial"/>
                <a:ea typeface="Arial"/>
                <a:cs typeface="Arial"/>
              </a:defRPr>
            </a:pPr>
            <a:r>
              <a:rPr lang="es-AR"/>
              <a:t>TIPO DE TRABAJO</a:t>
            </a:r>
          </a:p>
        </c:rich>
      </c:tx>
      <c:layout>
        <c:manualLayout>
          <c:xMode val="edge"/>
          <c:yMode val="edge"/>
          <c:x val="0.37269372693726938"/>
          <c:y val="2.8571428571428571E-3"/>
        </c:manualLayout>
      </c:layout>
      <c:overlay val="0"/>
      <c:spPr>
        <a:noFill/>
        <a:ln w="21400">
          <a:noFill/>
        </a:ln>
      </c:spPr>
    </c:title>
    <c:autoTitleDeleted val="0"/>
    <c:view3D>
      <c:rotX val="15"/>
      <c:rotY val="0"/>
      <c:rAngAx val="0"/>
      <c:perspective val="0"/>
    </c:view3D>
    <c:floor>
      <c:thickness val="0"/>
    </c:floor>
    <c:sideWall>
      <c:thickness val="0"/>
    </c:sideWall>
    <c:backWall>
      <c:thickness val="0"/>
    </c:backWall>
    <c:plotArea>
      <c:layout>
        <c:manualLayout>
          <c:layoutTarget val="inner"/>
          <c:xMode val="edge"/>
          <c:yMode val="edge"/>
          <c:x val="0.19372693726937271"/>
          <c:y val="0.26"/>
          <c:w val="0.70848708487084866"/>
          <c:h val="0.43428571428571427"/>
        </c:manualLayout>
      </c:layout>
      <c:pie3DChart>
        <c:varyColors val="1"/>
        <c:ser>
          <c:idx val="0"/>
          <c:order val="0"/>
          <c:tx>
            <c:strRef>
              <c:f>Sheet1!$A$2</c:f>
              <c:strCache>
                <c:ptCount val="1"/>
                <c:pt idx="0">
                  <c:v>N° Mujeres</c:v>
                </c:pt>
              </c:strCache>
            </c:strRef>
          </c:tx>
          <c:spPr>
            <a:solidFill>
              <a:srgbClr val="008080"/>
            </a:solidFill>
            <a:ln w="21400">
              <a:noFill/>
            </a:ln>
          </c:spPr>
          <c:explosion val="3"/>
          <c:dPt>
            <c:idx val="0"/>
            <c:bubble3D val="0"/>
            <c:spPr>
              <a:solidFill>
                <a:srgbClr val="CC99FF"/>
              </a:solidFill>
              <a:ln w="21400">
                <a:noFill/>
              </a:ln>
            </c:spPr>
          </c:dPt>
          <c:dPt>
            <c:idx val="1"/>
            <c:bubble3D val="0"/>
            <c:spPr>
              <a:solidFill>
                <a:srgbClr val="FFFFCC"/>
              </a:solidFill>
              <a:ln w="21400">
                <a:noFill/>
              </a:ln>
            </c:spPr>
          </c:dPt>
          <c:dLbls>
            <c:dLbl>
              <c:idx val="0"/>
              <c:layout>
                <c:manualLayout>
                  <c:x val="0.18610519079800433"/>
                  <c:y val="1.7733011164037232E-2"/>
                </c:manualLayout>
              </c:layout>
              <c:dLblPos val="bestFit"/>
              <c:showLegendKey val="0"/>
              <c:showVal val="0"/>
              <c:showCatName val="1"/>
              <c:showSerName val="0"/>
              <c:showPercent val="1"/>
              <c:showBubbleSize val="0"/>
            </c:dLbl>
            <c:dLbl>
              <c:idx val="1"/>
              <c:layout/>
              <c:dLblPos val="bestFit"/>
              <c:showLegendKey val="0"/>
              <c:showVal val="0"/>
              <c:showCatName val="1"/>
              <c:showSerName val="0"/>
              <c:showPercent val="1"/>
              <c:showBubbleSize val="0"/>
            </c:dLbl>
            <c:numFmt formatCode="0%" sourceLinked="0"/>
            <c:spPr>
              <a:noFill/>
              <a:ln w="21400">
                <a:noFill/>
              </a:ln>
            </c:spPr>
            <c:txPr>
              <a:bodyPr/>
              <a:lstStyle/>
              <a:p>
                <a:pPr>
                  <a:defRPr sz="843" b="1" i="0" u="none" strike="noStrike" baseline="0">
                    <a:solidFill>
                      <a:srgbClr val="000000"/>
                    </a:solidFill>
                    <a:latin typeface="Arial"/>
                    <a:ea typeface="Arial"/>
                    <a:cs typeface="Arial"/>
                  </a:defRPr>
                </a:pPr>
                <a:endParaRPr lang="es-AR"/>
              </a:p>
            </c:txPr>
            <c:showLegendKey val="0"/>
            <c:showVal val="0"/>
            <c:showCatName val="1"/>
            <c:showSerName val="0"/>
            <c:showPercent val="1"/>
            <c:showBubbleSize val="0"/>
            <c:showLeaderLines val="1"/>
          </c:dLbls>
          <c:cat>
            <c:strRef>
              <c:f>Sheet1!$B$1:$C$1</c:f>
              <c:strCache>
                <c:ptCount val="2"/>
                <c:pt idx="0">
                  <c:v>Trabajo Informal</c:v>
                </c:pt>
                <c:pt idx="1">
                  <c:v>Trabajo Formal</c:v>
                </c:pt>
              </c:strCache>
            </c:strRef>
          </c:cat>
          <c:val>
            <c:numRef>
              <c:f>Sheet1!$B$2:$C$2</c:f>
              <c:numCache>
                <c:formatCode>General</c:formatCode>
                <c:ptCount val="2"/>
                <c:pt idx="0">
                  <c:v>31</c:v>
                </c:pt>
                <c:pt idx="1">
                  <c:v>8</c:v>
                </c:pt>
              </c:numCache>
            </c:numRef>
          </c:val>
        </c:ser>
        <c:ser>
          <c:idx val="1"/>
          <c:order val="1"/>
          <c:tx>
            <c:strRef>
              <c:f>Sheet1!$A$3</c:f>
              <c:strCache>
                <c:ptCount val="1"/>
              </c:strCache>
            </c:strRef>
          </c:tx>
          <c:spPr>
            <a:solidFill>
              <a:srgbClr val="993366"/>
            </a:solidFill>
            <a:ln w="10700">
              <a:solidFill>
                <a:srgbClr val="000000"/>
              </a:solidFill>
              <a:prstDash val="solid"/>
            </a:ln>
          </c:spPr>
          <c:explosion val="3"/>
          <c:dPt>
            <c:idx val="0"/>
            <c:bubble3D val="0"/>
            <c:spPr>
              <a:solidFill>
                <a:srgbClr val="9999FF"/>
              </a:solidFill>
              <a:ln w="10700">
                <a:solidFill>
                  <a:srgbClr val="000000"/>
                </a:solidFill>
                <a:prstDash val="solid"/>
              </a:ln>
            </c:spPr>
          </c:dPt>
          <c:dPt>
            <c:idx val="1"/>
            <c:bubble3D val="0"/>
          </c:dPt>
          <c:cat>
            <c:strRef>
              <c:f>Sheet1!$B$1:$C$1</c:f>
              <c:strCache>
                <c:ptCount val="2"/>
                <c:pt idx="0">
                  <c:v>Trabajo Informal</c:v>
                </c:pt>
                <c:pt idx="1">
                  <c:v>Trabajo Formal</c:v>
                </c:pt>
              </c:strCache>
            </c:strRef>
          </c:cat>
          <c:val>
            <c:numRef>
              <c:f>Sheet1!$B$3:$C$3</c:f>
              <c:numCache>
                <c:formatCode>General</c:formatCode>
                <c:ptCount val="2"/>
              </c:numCache>
            </c:numRef>
          </c:val>
        </c:ser>
        <c:ser>
          <c:idx val="2"/>
          <c:order val="2"/>
          <c:tx>
            <c:strRef>
              <c:f>Sheet1!$A$4</c:f>
              <c:strCache>
                <c:ptCount val="1"/>
              </c:strCache>
            </c:strRef>
          </c:tx>
          <c:spPr>
            <a:solidFill>
              <a:srgbClr val="FFFFCC"/>
            </a:solidFill>
            <a:ln w="10700">
              <a:solidFill>
                <a:srgbClr val="000000"/>
              </a:solidFill>
              <a:prstDash val="solid"/>
            </a:ln>
          </c:spPr>
          <c:explosion val="3"/>
          <c:dPt>
            <c:idx val="0"/>
            <c:bubble3D val="0"/>
            <c:spPr>
              <a:solidFill>
                <a:srgbClr val="9999FF"/>
              </a:solidFill>
              <a:ln w="10700">
                <a:solidFill>
                  <a:srgbClr val="000000"/>
                </a:solidFill>
                <a:prstDash val="solid"/>
              </a:ln>
            </c:spPr>
          </c:dPt>
          <c:dPt>
            <c:idx val="1"/>
            <c:bubble3D val="0"/>
            <c:spPr>
              <a:solidFill>
                <a:srgbClr val="993366"/>
              </a:solidFill>
              <a:ln w="10700">
                <a:solidFill>
                  <a:srgbClr val="000000"/>
                </a:solidFill>
                <a:prstDash val="solid"/>
              </a:ln>
            </c:spPr>
          </c:dPt>
          <c:cat>
            <c:strRef>
              <c:f>Sheet1!$B$1:$C$1</c:f>
              <c:strCache>
                <c:ptCount val="2"/>
                <c:pt idx="0">
                  <c:v>Trabajo Informal</c:v>
                </c:pt>
                <c:pt idx="1">
                  <c:v>Trabajo Formal</c:v>
                </c:pt>
              </c:strCache>
            </c:strRef>
          </c:cat>
          <c:val>
            <c:numRef>
              <c:f>Sheet1!$B$4:$C$4</c:f>
              <c:numCache>
                <c:formatCode>General</c:formatCode>
                <c:ptCount val="2"/>
              </c:numCache>
            </c:numRef>
          </c:val>
        </c:ser>
        <c:dLbls>
          <c:showLegendKey val="0"/>
          <c:showVal val="0"/>
          <c:showCatName val="0"/>
          <c:showSerName val="0"/>
          <c:showPercent val="0"/>
          <c:showBubbleSize val="0"/>
          <c:showLeaderLines val="1"/>
        </c:dLbls>
      </c:pie3DChart>
      <c:spPr>
        <a:noFill/>
        <a:ln w="21400">
          <a:noFill/>
        </a:ln>
      </c:spPr>
    </c:plotArea>
    <c:legend>
      <c:legendPos val="b"/>
      <c:layout>
        <c:manualLayout>
          <c:xMode val="edge"/>
          <c:yMode val="edge"/>
          <c:x val="0.25092250922509224"/>
          <c:y val="0.91142857142857148"/>
          <c:w val="0.4907749077490775"/>
          <c:h val="7.4285714285714288E-2"/>
        </c:manualLayout>
      </c:layout>
      <c:overlay val="0"/>
      <c:spPr>
        <a:noFill/>
        <a:ln w="2675">
          <a:solidFill>
            <a:srgbClr val="000000"/>
          </a:solidFill>
          <a:prstDash val="solid"/>
        </a:ln>
      </c:spPr>
      <c:txPr>
        <a:bodyPr/>
        <a:lstStyle/>
        <a:p>
          <a:pPr>
            <a:defRPr sz="851" b="1" i="0" u="none" strike="noStrike" baseline="0">
              <a:solidFill>
                <a:srgbClr val="000000"/>
              </a:solidFill>
              <a:latin typeface="Arial"/>
              <a:ea typeface="Arial"/>
              <a:cs typeface="Arial"/>
            </a:defRPr>
          </a:pPr>
          <a:endParaRPr lang="es-AR"/>
        </a:p>
      </c:txPr>
    </c:legend>
    <c:plotVisOnly val="1"/>
    <c:dispBlanksAs val="zero"/>
    <c:showDLblsOverMax val="0"/>
  </c:chart>
  <c:spPr>
    <a:noFill/>
    <a:ln>
      <a:noFill/>
    </a:ln>
  </c:spPr>
  <c:txPr>
    <a:bodyPr/>
    <a:lstStyle/>
    <a:p>
      <a:pPr>
        <a:defRPr sz="927" b="1" i="0" u="none" strike="noStrike" baseline="0">
          <a:solidFill>
            <a:srgbClr val="000000"/>
          </a:solidFill>
          <a:latin typeface="Arial"/>
          <a:ea typeface="Arial"/>
          <a:cs typeface="Arial"/>
        </a:defRPr>
      </a:pPr>
      <a:endParaRPr lang="es-A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70" b="1" i="0" u="none" strike="noStrike" baseline="0">
                <a:solidFill>
                  <a:srgbClr val="000000"/>
                </a:solidFill>
                <a:latin typeface="Arial"/>
                <a:ea typeface="Arial"/>
                <a:cs typeface="Arial"/>
              </a:defRPr>
            </a:pPr>
            <a:r>
              <a:rPr lang="es-AR"/>
              <a:t>BENEFICIARIAS DE AYUDA SOCIAL</a:t>
            </a:r>
          </a:p>
        </c:rich>
      </c:tx>
      <c:layout>
        <c:manualLayout>
          <c:xMode val="edge"/>
          <c:yMode val="edge"/>
          <c:x val="0.22978723404255319"/>
          <c:y val="2.1621621621621623E-2"/>
        </c:manualLayout>
      </c:layout>
      <c:overlay val="0"/>
      <c:spPr>
        <a:noFill/>
        <a:ln w="43174">
          <a:noFill/>
        </a:ln>
      </c:spPr>
    </c:title>
    <c:autoTitleDeleted val="0"/>
    <c:view3D>
      <c:rotX val="15"/>
      <c:hPercent val="29"/>
      <c:rotY val="20"/>
      <c:depthPercent val="100"/>
      <c:rAngAx val="1"/>
    </c:view3D>
    <c:floor>
      <c:thickness val="0"/>
      <c:spPr>
        <a:solidFill>
          <a:srgbClr val="C0C0C0"/>
        </a:solidFill>
        <a:ln w="3175">
          <a:solidFill>
            <a:srgbClr val="000000"/>
          </a:solidFill>
          <a:prstDash val="solid"/>
        </a:ln>
      </c:spPr>
    </c:floor>
    <c:sideWall>
      <c:thickness val="0"/>
      <c:spPr>
        <a:solidFill>
          <a:srgbClr val="C0C0C0"/>
        </a:solidFill>
        <a:ln w="12700">
          <a:solidFill>
            <a:srgbClr val="808080"/>
          </a:solidFill>
          <a:prstDash val="solid"/>
        </a:ln>
      </c:spPr>
    </c:sideWall>
    <c:backWall>
      <c:thickness val="0"/>
      <c:spPr>
        <a:solidFill>
          <a:srgbClr val="C0C0C0"/>
        </a:solidFill>
        <a:ln w="12700">
          <a:solidFill>
            <a:srgbClr val="808080"/>
          </a:solidFill>
          <a:prstDash val="solid"/>
        </a:ln>
      </c:spPr>
    </c:backWall>
    <c:plotArea>
      <c:layout>
        <c:manualLayout>
          <c:layoutTarget val="inner"/>
          <c:xMode val="edge"/>
          <c:yMode val="edge"/>
          <c:x val="7.2340425531914887E-2"/>
          <c:y val="0.26486486486486488"/>
          <c:w val="0.90638297872340423"/>
          <c:h val="0.55135135135135138"/>
        </c:manualLayout>
      </c:layout>
      <c:bar3DChart>
        <c:barDir val="col"/>
        <c:grouping val="clustered"/>
        <c:varyColors val="0"/>
        <c:ser>
          <c:idx val="0"/>
          <c:order val="0"/>
          <c:tx>
            <c:strRef>
              <c:f>Sheet1!$B$1</c:f>
              <c:strCache>
                <c:ptCount val="1"/>
                <c:pt idx="0">
                  <c:v>Mujeres</c:v>
                </c:pt>
              </c:strCache>
            </c:strRef>
          </c:tx>
          <c:spPr>
            <a:solidFill>
              <a:srgbClr val="000080"/>
            </a:solidFill>
            <a:ln w="21587">
              <a:solidFill>
                <a:srgbClr val="000000"/>
              </a:solidFill>
              <a:prstDash val="solid"/>
            </a:ln>
          </c:spPr>
          <c:invertIfNegative val="0"/>
          <c:dPt>
            <c:idx val="1"/>
            <c:invertIfNegative val="0"/>
            <c:bubble3D val="0"/>
            <c:spPr>
              <a:solidFill>
                <a:srgbClr val="339966"/>
              </a:solidFill>
              <a:ln w="21587">
                <a:solidFill>
                  <a:srgbClr val="000000"/>
                </a:solidFill>
                <a:prstDash val="solid"/>
              </a:ln>
            </c:spPr>
          </c:dPt>
          <c:cat>
            <c:strRef>
              <c:f>Sheet1!$A$2:$A$4</c:f>
              <c:strCache>
                <c:ptCount val="2"/>
                <c:pt idx="0">
                  <c:v>Recibe </c:v>
                </c:pt>
                <c:pt idx="1">
                  <c:v>No recibe</c:v>
                </c:pt>
              </c:strCache>
            </c:strRef>
          </c:cat>
          <c:val>
            <c:numRef>
              <c:f>Sheet1!$B$2:$B$4</c:f>
              <c:numCache>
                <c:formatCode>General</c:formatCode>
                <c:ptCount val="3"/>
                <c:pt idx="0">
                  <c:v>20</c:v>
                </c:pt>
                <c:pt idx="1">
                  <c:v>87</c:v>
                </c:pt>
              </c:numCache>
            </c:numRef>
          </c:val>
        </c:ser>
        <c:ser>
          <c:idx val="1"/>
          <c:order val="1"/>
          <c:tx>
            <c:strRef>
              <c:f>Sheet1!$C$1</c:f>
              <c:strCache>
                <c:ptCount val="1"/>
              </c:strCache>
            </c:strRef>
          </c:tx>
          <c:spPr>
            <a:solidFill>
              <a:srgbClr val="993366"/>
            </a:solidFill>
            <a:ln w="21587">
              <a:solidFill>
                <a:srgbClr val="000000"/>
              </a:solidFill>
              <a:prstDash val="solid"/>
            </a:ln>
          </c:spPr>
          <c:invertIfNegative val="0"/>
          <c:cat>
            <c:strRef>
              <c:f>Sheet1!$A$2:$A$4</c:f>
              <c:strCache>
                <c:ptCount val="2"/>
                <c:pt idx="0">
                  <c:v>Recibe </c:v>
                </c:pt>
                <c:pt idx="1">
                  <c:v>No recibe</c:v>
                </c:pt>
              </c:strCache>
            </c:strRef>
          </c:cat>
          <c:val>
            <c:numRef>
              <c:f>Sheet1!$C$2:$C$4</c:f>
              <c:numCache>
                <c:formatCode>General</c:formatCode>
                <c:ptCount val="3"/>
              </c:numCache>
            </c:numRef>
          </c:val>
        </c:ser>
        <c:ser>
          <c:idx val="2"/>
          <c:order val="2"/>
          <c:tx>
            <c:strRef>
              <c:f>Sheet1!$D$1</c:f>
              <c:strCache>
                <c:ptCount val="1"/>
              </c:strCache>
            </c:strRef>
          </c:tx>
          <c:spPr>
            <a:solidFill>
              <a:srgbClr val="FFFFCC"/>
            </a:solidFill>
            <a:ln w="21587">
              <a:solidFill>
                <a:srgbClr val="000000"/>
              </a:solidFill>
              <a:prstDash val="solid"/>
            </a:ln>
          </c:spPr>
          <c:invertIfNegative val="0"/>
          <c:cat>
            <c:strRef>
              <c:f>Sheet1!$A$2:$A$4</c:f>
              <c:strCache>
                <c:ptCount val="2"/>
                <c:pt idx="0">
                  <c:v>Recibe </c:v>
                </c:pt>
                <c:pt idx="1">
                  <c:v>No recibe</c:v>
                </c:pt>
              </c:strCache>
            </c:strRef>
          </c:cat>
          <c:val>
            <c:numRef>
              <c:f>Sheet1!$D$2:$D$4</c:f>
              <c:numCache>
                <c:formatCode>General</c:formatCode>
                <c:ptCount val="3"/>
              </c:numCache>
            </c:numRef>
          </c:val>
        </c:ser>
        <c:ser>
          <c:idx val="3"/>
          <c:order val="3"/>
          <c:tx>
            <c:strRef>
              <c:f>Sheet1!$E$1</c:f>
              <c:strCache>
                <c:ptCount val="1"/>
              </c:strCache>
            </c:strRef>
          </c:tx>
          <c:spPr>
            <a:solidFill>
              <a:srgbClr val="CCFFFF"/>
            </a:solidFill>
            <a:ln w="21587">
              <a:solidFill>
                <a:srgbClr val="000000"/>
              </a:solidFill>
              <a:prstDash val="solid"/>
            </a:ln>
          </c:spPr>
          <c:invertIfNegative val="0"/>
          <c:cat>
            <c:strRef>
              <c:f>Sheet1!$A$2:$A$4</c:f>
              <c:strCache>
                <c:ptCount val="2"/>
                <c:pt idx="0">
                  <c:v>Recibe </c:v>
                </c:pt>
                <c:pt idx="1">
                  <c:v>No recibe</c:v>
                </c:pt>
              </c:strCache>
            </c:strRef>
          </c:cat>
          <c:val>
            <c:numRef>
              <c:f>Sheet1!$E$2:$E$4</c:f>
              <c:numCache>
                <c:formatCode>General</c:formatCode>
                <c:ptCount val="3"/>
              </c:numCache>
            </c:numRef>
          </c:val>
        </c:ser>
        <c:dLbls>
          <c:showLegendKey val="0"/>
          <c:showVal val="0"/>
          <c:showCatName val="0"/>
          <c:showSerName val="0"/>
          <c:showPercent val="0"/>
          <c:showBubbleSize val="0"/>
        </c:dLbls>
        <c:gapWidth val="150"/>
        <c:gapDepth val="0"/>
        <c:shape val="box"/>
        <c:axId val="284759936"/>
        <c:axId val="284761472"/>
        <c:axId val="0"/>
      </c:bar3DChart>
      <c:catAx>
        <c:axId val="284759936"/>
        <c:scaling>
          <c:orientation val="minMax"/>
        </c:scaling>
        <c:delete val="0"/>
        <c:axPos val="b"/>
        <c:numFmt formatCode="General" sourceLinked="1"/>
        <c:majorTickMark val="out"/>
        <c:minorTickMark val="none"/>
        <c:tickLblPos val="low"/>
        <c:spPr>
          <a:ln w="5397">
            <a:solidFill>
              <a:srgbClr val="000000"/>
            </a:solidFill>
            <a:prstDash val="solid"/>
          </a:ln>
        </c:spPr>
        <c:txPr>
          <a:bodyPr rot="0" vert="horz"/>
          <a:lstStyle/>
          <a:p>
            <a:pPr>
              <a:defRPr sz="1402" b="1" i="0" u="none" strike="noStrike" baseline="0">
                <a:solidFill>
                  <a:srgbClr val="000000"/>
                </a:solidFill>
                <a:latin typeface="Arial"/>
                <a:ea typeface="Arial"/>
                <a:cs typeface="Arial"/>
              </a:defRPr>
            </a:pPr>
            <a:endParaRPr lang="es-AR"/>
          </a:p>
        </c:txPr>
        <c:crossAx val="284761472"/>
        <c:crosses val="autoZero"/>
        <c:auto val="1"/>
        <c:lblAlgn val="ctr"/>
        <c:lblOffset val="100"/>
        <c:tickLblSkip val="1"/>
        <c:tickMarkSkip val="1"/>
        <c:noMultiLvlLbl val="0"/>
      </c:catAx>
      <c:valAx>
        <c:axId val="284761472"/>
        <c:scaling>
          <c:orientation val="minMax"/>
        </c:scaling>
        <c:delete val="0"/>
        <c:axPos val="l"/>
        <c:majorGridlines>
          <c:spPr>
            <a:ln w="5397">
              <a:solidFill>
                <a:srgbClr val="000000"/>
              </a:solidFill>
              <a:prstDash val="solid"/>
            </a:ln>
          </c:spPr>
        </c:majorGridlines>
        <c:numFmt formatCode="General" sourceLinked="1"/>
        <c:majorTickMark val="out"/>
        <c:minorTickMark val="none"/>
        <c:tickLblPos val="nextTo"/>
        <c:spPr>
          <a:ln w="5397">
            <a:solidFill>
              <a:srgbClr val="000000"/>
            </a:solidFill>
            <a:prstDash val="solid"/>
          </a:ln>
        </c:spPr>
        <c:txPr>
          <a:bodyPr rot="0" vert="horz"/>
          <a:lstStyle/>
          <a:p>
            <a:pPr>
              <a:defRPr sz="1402" b="1" i="0" u="none" strike="noStrike" baseline="0">
                <a:solidFill>
                  <a:srgbClr val="000000"/>
                </a:solidFill>
                <a:latin typeface="Arial"/>
                <a:ea typeface="Arial"/>
                <a:cs typeface="Arial"/>
              </a:defRPr>
            </a:pPr>
            <a:endParaRPr lang="es-AR"/>
          </a:p>
        </c:txPr>
        <c:crossAx val="284759936"/>
        <c:crosses val="autoZero"/>
        <c:crossBetween val="between"/>
      </c:valAx>
      <c:spPr>
        <a:noFill/>
        <a:ln w="43174">
          <a:noFill/>
        </a:ln>
      </c:spPr>
    </c:plotArea>
    <c:plotVisOnly val="1"/>
    <c:dispBlanksAs val="gap"/>
    <c:showDLblsOverMax val="0"/>
  </c:chart>
  <c:spPr>
    <a:noFill/>
    <a:ln>
      <a:noFill/>
    </a:ln>
  </c:spPr>
  <c:txPr>
    <a:bodyPr/>
    <a:lstStyle/>
    <a:p>
      <a:pPr>
        <a:defRPr sz="1402" b="1" i="0" u="none" strike="noStrike" baseline="0">
          <a:solidFill>
            <a:srgbClr val="000000"/>
          </a:solidFill>
          <a:latin typeface="Arial"/>
          <a:ea typeface="Arial"/>
          <a:cs typeface="Arial"/>
        </a:defRPr>
      </a:pPr>
      <a:endParaRPr lang="es-A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664596273291925E-2"/>
          <c:y val="2.6442307692307692E-2"/>
          <c:w val="0.97515527950310554"/>
          <c:h val="0.95192307692307687"/>
        </c:manualLayout>
      </c:layout>
      <c:barChart>
        <c:barDir val="col"/>
        <c:grouping val="clustered"/>
        <c:varyColors val="0"/>
        <c:dLbls>
          <c:showLegendKey val="0"/>
          <c:showVal val="0"/>
          <c:showCatName val="0"/>
          <c:showSerName val="0"/>
          <c:showPercent val="0"/>
          <c:showBubbleSize val="0"/>
        </c:dLbls>
        <c:gapWidth val="150"/>
        <c:axId val="284777856"/>
        <c:axId val="284886144"/>
      </c:barChart>
      <c:catAx>
        <c:axId val="284777856"/>
        <c:scaling>
          <c:orientation val="minMax"/>
        </c:scaling>
        <c:delete val="0"/>
        <c:axPos val="b"/>
        <c:majorTickMark val="cross"/>
        <c:minorTickMark val="none"/>
        <c:tickLblPos val="nextTo"/>
        <c:spPr>
          <a:ln w="2523">
            <a:solidFill>
              <a:schemeClr val="tx1"/>
            </a:solidFill>
            <a:prstDash val="solid"/>
          </a:ln>
        </c:spPr>
        <c:txPr>
          <a:bodyPr rot="0" vert="horz"/>
          <a:lstStyle/>
          <a:p>
            <a:pPr>
              <a:defRPr sz="1430" b="1" i="0" u="none" strike="noStrike" baseline="0">
                <a:solidFill>
                  <a:schemeClr val="tx1"/>
                </a:solidFill>
                <a:latin typeface="Times New Roman"/>
                <a:ea typeface="Times New Roman"/>
                <a:cs typeface="Times New Roman"/>
              </a:defRPr>
            </a:pPr>
            <a:endParaRPr lang="es-AR"/>
          </a:p>
        </c:txPr>
        <c:crossAx val="284886144"/>
        <c:crosses val="autoZero"/>
        <c:auto val="1"/>
        <c:lblAlgn val="ctr"/>
        <c:lblOffset val="100"/>
        <c:tickMarkSkip val="1"/>
        <c:noMultiLvlLbl val="0"/>
      </c:catAx>
      <c:valAx>
        <c:axId val="284886144"/>
        <c:scaling>
          <c:orientation val="minMax"/>
        </c:scaling>
        <c:delete val="0"/>
        <c:axPos val="l"/>
        <c:majorTickMark val="cross"/>
        <c:minorTickMark val="none"/>
        <c:tickLblPos val="nextTo"/>
        <c:spPr>
          <a:ln w="2523">
            <a:solidFill>
              <a:schemeClr val="tx1"/>
            </a:solidFill>
            <a:prstDash val="solid"/>
          </a:ln>
        </c:spPr>
        <c:txPr>
          <a:bodyPr rot="0" vert="horz"/>
          <a:lstStyle/>
          <a:p>
            <a:pPr>
              <a:defRPr sz="1430" b="1" i="0" u="none" strike="noStrike" baseline="0">
                <a:solidFill>
                  <a:schemeClr val="tx1"/>
                </a:solidFill>
                <a:latin typeface="Times New Roman"/>
                <a:ea typeface="Times New Roman"/>
                <a:cs typeface="Times New Roman"/>
              </a:defRPr>
            </a:pPr>
            <a:endParaRPr lang="es-AR"/>
          </a:p>
        </c:txPr>
        <c:crossAx val="284777856"/>
        <c:crosses val="autoZero"/>
        <c:crossBetween val="between"/>
      </c:valAx>
      <c:spPr>
        <a:noFill/>
        <a:ln w="20182">
          <a:noFill/>
        </a:ln>
      </c:spPr>
    </c:plotArea>
    <c:plotVisOnly val="1"/>
    <c:dispBlanksAs val="gap"/>
    <c:showDLblsOverMax val="0"/>
  </c:chart>
  <c:spPr>
    <a:noFill/>
    <a:ln>
      <a:noFill/>
    </a:ln>
  </c:spPr>
  <c:txPr>
    <a:bodyPr/>
    <a:lstStyle/>
    <a:p>
      <a:pPr>
        <a:defRPr sz="1430" b="1" i="0" u="none" strike="noStrike" baseline="0">
          <a:solidFill>
            <a:schemeClr val="tx1"/>
          </a:solidFill>
          <a:latin typeface="Times New Roman"/>
          <a:ea typeface="Times New Roman"/>
          <a:cs typeface="Times New Roman"/>
        </a:defRPr>
      </a:pPr>
      <a:endParaRPr lang="es-A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22" b="1" i="0" u="none" strike="noStrike" baseline="0">
                <a:solidFill>
                  <a:srgbClr val="000000"/>
                </a:solidFill>
                <a:latin typeface="Arial"/>
                <a:ea typeface="Arial"/>
                <a:cs typeface="Arial"/>
              </a:defRPr>
            </a:pPr>
            <a:r>
              <a:rPr lang="es-AR"/>
              <a:t>VIOLENCIA</a:t>
            </a:r>
          </a:p>
        </c:rich>
      </c:tx>
      <c:layout>
        <c:manualLayout>
          <c:xMode val="edge"/>
          <c:yMode val="edge"/>
          <c:x val="0.42435424354243545"/>
          <c:y val="2.0905923344947737E-2"/>
        </c:manualLayout>
      </c:layout>
      <c:overlay val="0"/>
      <c:spPr>
        <a:noFill/>
        <a:ln w="32838">
          <a:noFill/>
        </a:ln>
      </c:spPr>
    </c:title>
    <c:autoTitleDeleted val="0"/>
    <c:view3D>
      <c:rotX val="15"/>
      <c:rotY val="0"/>
      <c:rAngAx val="0"/>
      <c:perspective val="0"/>
    </c:view3D>
    <c:floor>
      <c:thickness val="0"/>
    </c:floor>
    <c:sideWall>
      <c:thickness val="0"/>
    </c:sideWall>
    <c:backWall>
      <c:thickness val="0"/>
    </c:backWall>
    <c:plotArea>
      <c:layout>
        <c:manualLayout>
          <c:layoutTarget val="inner"/>
          <c:xMode val="edge"/>
          <c:yMode val="edge"/>
          <c:x val="0.21033210332103322"/>
          <c:y val="0.31707317073170732"/>
          <c:w val="0.55535055350553508"/>
          <c:h val="0.41463414634146339"/>
        </c:manualLayout>
      </c:layout>
      <c:pie3DChart>
        <c:varyColors val="1"/>
        <c:ser>
          <c:idx val="0"/>
          <c:order val="0"/>
          <c:tx>
            <c:strRef>
              <c:f>Sheet1!$A$2</c:f>
              <c:strCache>
                <c:ptCount val="1"/>
                <c:pt idx="0">
                  <c:v>Violencia</c:v>
                </c:pt>
              </c:strCache>
            </c:strRef>
          </c:tx>
          <c:spPr>
            <a:solidFill>
              <a:srgbClr val="FFFFCC"/>
            </a:solidFill>
            <a:ln w="16419">
              <a:solidFill>
                <a:srgbClr val="000000"/>
              </a:solidFill>
              <a:prstDash val="solid"/>
            </a:ln>
          </c:spPr>
          <c:explosion val="24"/>
          <c:dPt>
            <c:idx val="0"/>
            <c:bubble3D val="0"/>
            <c:spPr>
              <a:solidFill>
                <a:srgbClr val="CCFFFF"/>
              </a:solidFill>
              <a:ln w="16419">
                <a:solidFill>
                  <a:srgbClr val="000000"/>
                </a:solidFill>
                <a:prstDash val="solid"/>
              </a:ln>
            </c:spPr>
          </c:dPt>
          <c:dPt>
            <c:idx val="1"/>
            <c:bubble3D val="0"/>
            <c:spPr>
              <a:solidFill>
                <a:srgbClr val="3366FF"/>
              </a:solidFill>
              <a:ln w="16419">
                <a:solidFill>
                  <a:srgbClr val="000000"/>
                </a:solidFill>
                <a:prstDash val="solid"/>
              </a:ln>
            </c:spPr>
          </c:dPt>
          <c:dLbls>
            <c:dLbl>
              <c:idx val="0"/>
              <c:layout>
                <c:manualLayout>
                  <c:x val="4.1571781915385457E-2"/>
                  <c:y val="-9.1568671294136983E-2"/>
                </c:manualLayout>
              </c:layout>
              <c:dLblPos val="bestFit"/>
              <c:showLegendKey val="0"/>
              <c:showVal val="0"/>
              <c:showCatName val="1"/>
              <c:showSerName val="0"/>
              <c:showPercent val="1"/>
              <c:showBubbleSize val="0"/>
            </c:dLbl>
            <c:dLbl>
              <c:idx val="1"/>
              <c:layout>
                <c:manualLayout>
                  <c:x val="-5.9666108450633547E-2"/>
                  <c:y val="4.5569857883618226E-2"/>
                </c:manualLayout>
              </c:layout>
              <c:dLblPos val="bestFit"/>
              <c:showLegendKey val="0"/>
              <c:showVal val="0"/>
              <c:showCatName val="1"/>
              <c:showSerName val="0"/>
              <c:showPercent val="1"/>
              <c:showBubbleSize val="0"/>
            </c:dLbl>
            <c:numFmt formatCode="0%" sourceLinked="0"/>
            <c:spPr>
              <a:noFill/>
              <a:ln w="32838">
                <a:noFill/>
              </a:ln>
            </c:spPr>
            <c:txPr>
              <a:bodyPr/>
              <a:lstStyle/>
              <a:p>
                <a:pPr>
                  <a:defRPr sz="1422" b="1" i="0" u="none" strike="noStrike" baseline="0">
                    <a:solidFill>
                      <a:srgbClr val="000000"/>
                    </a:solidFill>
                    <a:latin typeface="Arial"/>
                    <a:ea typeface="Arial"/>
                    <a:cs typeface="Arial"/>
                  </a:defRPr>
                </a:pPr>
                <a:endParaRPr lang="es-AR"/>
              </a:p>
            </c:txPr>
            <c:showLegendKey val="0"/>
            <c:showVal val="0"/>
            <c:showCatName val="1"/>
            <c:showSerName val="0"/>
            <c:showPercent val="1"/>
            <c:showBubbleSize val="0"/>
            <c:showLeaderLines val="1"/>
          </c:dLbls>
          <c:cat>
            <c:strRef>
              <c:f>Sheet1!$B$1:$C$1</c:f>
              <c:strCache>
                <c:ptCount val="2"/>
                <c:pt idx="0">
                  <c:v>Si</c:v>
                </c:pt>
                <c:pt idx="1">
                  <c:v>No</c:v>
                </c:pt>
              </c:strCache>
            </c:strRef>
          </c:cat>
          <c:val>
            <c:numRef>
              <c:f>Sheet1!$B$2:$C$2</c:f>
              <c:numCache>
                <c:formatCode>General</c:formatCode>
                <c:ptCount val="2"/>
                <c:pt idx="0">
                  <c:v>39</c:v>
                </c:pt>
                <c:pt idx="1">
                  <c:v>68</c:v>
                </c:pt>
              </c:numCache>
            </c:numRef>
          </c:val>
        </c:ser>
        <c:ser>
          <c:idx val="1"/>
          <c:order val="1"/>
          <c:tx>
            <c:strRef>
              <c:f>Sheet1!$A$3</c:f>
              <c:strCache>
                <c:ptCount val="1"/>
              </c:strCache>
            </c:strRef>
          </c:tx>
          <c:spPr>
            <a:solidFill>
              <a:srgbClr val="993366"/>
            </a:solidFill>
            <a:ln w="16419">
              <a:solidFill>
                <a:srgbClr val="000000"/>
              </a:solidFill>
              <a:prstDash val="solid"/>
            </a:ln>
          </c:spPr>
          <c:explosion val="24"/>
          <c:dPt>
            <c:idx val="0"/>
            <c:bubble3D val="0"/>
            <c:spPr>
              <a:solidFill>
                <a:srgbClr val="9999FF"/>
              </a:solidFill>
              <a:ln w="16419">
                <a:solidFill>
                  <a:srgbClr val="000000"/>
                </a:solidFill>
                <a:prstDash val="solid"/>
              </a:ln>
            </c:spPr>
          </c:dPt>
          <c:dPt>
            <c:idx val="1"/>
            <c:bubble3D val="0"/>
          </c:dPt>
          <c:dLbls>
            <c:numFmt formatCode="0%" sourceLinked="0"/>
            <c:spPr>
              <a:noFill/>
              <a:ln w="32838">
                <a:noFill/>
              </a:ln>
            </c:spPr>
            <c:txPr>
              <a:bodyPr/>
              <a:lstStyle/>
              <a:p>
                <a:pPr>
                  <a:defRPr sz="2812" b="1" i="0" u="none" strike="noStrike" baseline="0">
                    <a:solidFill>
                      <a:srgbClr val="000000"/>
                    </a:solidFill>
                    <a:latin typeface="Arial"/>
                    <a:ea typeface="Arial"/>
                    <a:cs typeface="Arial"/>
                  </a:defRPr>
                </a:pPr>
                <a:endParaRPr lang="es-AR"/>
              </a:p>
            </c:txPr>
            <c:showLegendKey val="0"/>
            <c:showVal val="0"/>
            <c:showCatName val="1"/>
            <c:showSerName val="0"/>
            <c:showPercent val="1"/>
            <c:showBubbleSize val="0"/>
            <c:showLeaderLines val="1"/>
          </c:dLbls>
          <c:cat>
            <c:strRef>
              <c:f>Sheet1!$B$1:$C$1</c:f>
              <c:strCache>
                <c:ptCount val="2"/>
                <c:pt idx="0">
                  <c:v>Si</c:v>
                </c:pt>
                <c:pt idx="1">
                  <c:v>No</c:v>
                </c:pt>
              </c:strCache>
            </c:strRef>
          </c:cat>
          <c:val>
            <c:numRef>
              <c:f>Sheet1!$B$3:$C$3</c:f>
              <c:numCache>
                <c:formatCode>General</c:formatCode>
                <c:ptCount val="2"/>
              </c:numCache>
            </c:numRef>
          </c:val>
        </c:ser>
        <c:ser>
          <c:idx val="2"/>
          <c:order val="2"/>
          <c:tx>
            <c:strRef>
              <c:f>Sheet1!$A$4</c:f>
              <c:strCache>
                <c:ptCount val="1"/>
              </c:strCache>
            </c:strRef>
          </c:tx>
          <c:spPr>
            <a:solidFill>
              <a:srgbClr val="FFFFCC"/>
            </a:solidFill>
            <a:ln w="16419">
              <a:solidFill>
                <a:srgbClr val="000000"/>
              </a:solidFill>
              <a:prstDash val="solid"/>
            </a:ln>
          </c:spPr>
          <c:explosion val="24"/>
          <c:dPt>
            <c:idx val="0"/>
            <c:bubble3D val="0"/>
            <c:spPr>
              <a:solidFill>
                <a:srgbClr val="9999FF"/>
              </a:solidFill>
              <a:ln w="16419">
                <a:solidFill>
                  <a:srgbClr val="000000"/>
                </a:solidFill>
                <a:prstDash val="solid"/>
              </a:ln>
            </c:spPr>
          </c:dPt>
          <c:dPt>
            <c:idx val="1"/>
            <c:bubble3D val="0"/>
            <c:spPr>
              <a:solidFill>
                <a:srgbClr val="993366"/>
              </a:solidFill>
              <a:ln w="16419">
                <a:solidFill>
                  <a:srgbClr val="000000"/>
                </a:solidFill>
                <a:prstDash val="solid"/>
              </a:ln>
            </c:spPr>
          </c:dPt>
          <c:dLbls>
            <c:numFmt formatCode="0%" sourceLinked="0"/>
            <c:spPr>
              <a:noFill/>
              <a:ln w="32838">
                <a:noFill/>
              </a:ln>
            </c:spPr>
            <c:txPr>
              <a:bodyPr/>
              <a:lstStyle/>
              <a:p>
                <a:pPr>
                  <a:defRPr sz="2812" b="1" i="0" u="none" strike="noStrike" baseline="0">
                    <a:solidFill>
                      <a:srgbClr val="000000"/>
                    </a:solidFill>
                    <a:latin typeface="Arial"/>
                    <a:ea typeface="Arial"/>
                    <a:cs typeface="Arial"/>
                  </a:defRPr>
                </a:pPr>
                <a:endParaRPr lang="es-AR"/>
              </a:p>
            </c:txPr>
            <c:showLegendKey val="0"/>
            <c:showVal val="0"/>
            <c:showCatName val="1"/>
            <c:showSerName val="0"/>
            <c:showPercent val="1"/>
            <c:showBubbleSize val="0"/>
            <c:showLeaderLines val="1"/>
          </c:dLbls>
          <c:cat>
            <c:strRef>
              <c:f>Sheet1!$B$1:$C$1</c:f>
              <c:strCache>
                <c:ptCount val="2"/>
                <c:pt idx="0">
                  <c:v>Si</c:v>
                </c:pt>
                <c:pt idx="1">
                  <c:v>No</c:v>
                </c:pt>
              </c:strCache>
            </c:strRef>
          </c:cat>
          <c:val>
            <c:numRef>
              <c:f>Sheet1!$B$4:$C$4</c:f>
              <c:numCache>
                <c:formatCode>General</c:formatCode>
                <c:ptCount val="2"/>
              </c:numCache>
            </c:numRef>
          </c:val>
        </c:ser>
        <c:dLbls>
          <c:showLegendKey val="0"/>
          <c:showVal val="0"/>
          <c:showCatName val="1"/>
          <c:showSerName val="0"/>
          <c:showPercent val="1"/>
          <c:showBubbleSize val="0"/>
          <c:showLeaderLines val="1"/>
        </c:dLbls>
      </c:pie3DChart>
      <c:spPr>
        <a:noFill/>
        <a:ln w="32838">
          <a:noFill/>
        </a:ln>
      </c:spPr>
    </c:plotArea>
    <c:legend>
      <c:legendPos val="b"/>
      <c:layout>
        <c:manualLayout>
          <c:xMode val="edge"/>
          <c:yMode val="edge"/>
          <c:x val="0.41328413284132842"/>
          <c:y val="0.88850174216027877"/>
          <c:w val="0.16236162361623616"/>
          <c:h val="9.4076655052264813E-2"/>
        </c:manualLayout>
      </c:layout>
      <c:overlay val="0"/>
      <c:spPr>
        <a:noFill/>
        <a:ln w="4105">
          <a:solidFill>
            <a:srgbClr val="000000"/>
          </a:solidFill>
          <a:prstDash val="solid"/>
        </a:ln>
      </c:spPr>
      <c:txPr>
        <a:bodyPr/>
        <a:lstStyle/>
        <a:p>
          <a:pPr>
            <a:defRPr sz="1422" b="1" i="0" u="none" strike="noStrike" baseline="0">
              <a:solidFill>
                <a:srgbClr val="000000"/>
              </a:solidFill>
              <a:latin typeface="Arial"/>
              <a:ea typeface="Arial"/>
              <a:cs typeface="Arial"/>
            </a:defRPr>
          </a:pPr>
          <a:endParaRPr lang="es-AR"/>
        </a:p>
      </c:txPr>
    </c:legend>
    <c:plotVisOnly val="1"/>
    <c:dispBlanksAs val="zero"/>
    <c:showDLblsOverMax val="0"/>
  </c:chart>
  <c:spPr>
    <a:noFill/>
    <a:ln>
      <a:noFill/>
    </a:ln>
  </c:spPr>
  <c:txPr>
    <a:bodyPr/>
    <a:lstStyle/>
    <a:p>
      <a:pPr>
        <a:defRPr sz="1551" b="1" i="0" u="none" strike="noStrike" baseline="0">
          <a:solidFill>
            <a:srgbClr val="000000"/>
          </a:solidFill>
          <a:latin typeface="Arial"/>
          <a:ea typeface="Arial"/>
          <a:cs typeface="Arial"/>
        </a:defRPr>
      </a:pPr>
      <a:endParaRPr lang="es-A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783" b="1" i="0" u="none" strike="noStrike" baseline="0">
                <a:solidFill>
                  <a:srgbClr val="000000"/>
                </a:solidFill>
                <a:latin typeface="Arial"/>
                <a:ea typeface="Arial"/>
                <a:cs typeface="Arial"/>
              </a:defRPr>
            </a:pPr>
            <a:r>
              <a:rPr lang="es-AR"/>
              <a:t>SITUACIÓN LABORAL</a:t>
            </a:r>
          </a:p>
        </c:rich>
      </c:tx>
      <c:layout>
        <c:manualLayout>
          <c:xMode val="edge"/>
          <c:yMode val="edge"/>
          <c:x val="0.35084745762711866"/>
          <c:y val="1.9305019305019305E-2"/>
        </c:manualLayout>
      </c:layout>
      <c:overlay val="0"/>
      <c:spPr>
        <a:noFill/>
        <a:ln w="16932">
          <a:noFill/>
        </a:ln>
      </c:spPr>
    </c:title>
    <c:autoTitleDeleted val="0"/>
    <c:view3D>
      <c:rotX val="15"/>
      <c:rotY val="0"/>
      <c:rAngAx val="0"/>
      <c:perspective val="0"/>
    </c:view3D>
    <c:floor>
      <c:thickness val="0"/>
    </c:floor>
    <c:sideWall>
      <c:thickness val="0"/>
    </c:sideWall>
    <c:backWall>
      <c:thickness val="0"/>
    </c:backWall>
    <c:plotArea>
      <c:layout>
        <c:manualLayout>
          <c:layoutTarget val="inner"/>
          <c:xMode val="edge"/>
          <c:yMode val="edge"/>
          <c:x val="0.20338983050847459"/>
          <c:y val="0.23166023166023167"/>
          <c:w val="0.62033898305084745"/>
          <c:h val="0.55984555984555984"/>
        </c:manualLayout>
      </c:layout>
      <c:pie3DChart>
        <c:varyColors val="1"/>
        <c:ser>
          <c:idx val="0"/>
          <c:order val="0"/>
          <c:tx>
            <c:strRef>
              <c:f>Sheet1!$A$2</c:f>
              <c:strCache>
                <c:ptCount val="1"/>
                <c:pt idx="0">
                  <c:v>Trabajo</c:v>
                </c:pt>
              </c:strCache>
            </c:strRef>
          </c:tx>
          <c:spPr>
            <a:solidFill>
              <a:srgbClr val="9999FF"/>
            </a:solidFill>
            <a:ln w="8466">
              <a:solidFill>
                <a:srgbClr val="000000"/>
              </a:solidFill>
              <a:prstDash val="solid"/>
            </a:ln>
          </c:spPr>
          <c:explosion val="17"/>
          <c:dPt>
            <c:idx val="0"/>
            <c:bubble3D val="0"/>
          </c:dPt>
          <c:dPt>
            <c:idx val="1"/>
            <c:bubble3D val="0"/>
            <c:spPr>
              <a:solidFill>
                <a:srgbClr val="993366"/>
              </a:solidFill>
              <a:ln w="8466">
                <a:solidFill>
                  <a:srgbClr val="000000"/>
                </a:solidFill>
                <a:prstDash val="solid"/>
              </a:ln>
            </c:spPr>
          </c:dPt>
          <c:dLbls>
            <c:numFmt formatCode="0%" sourceLinked="0"/>
            <c:spPr>
              <a:noFill/>
              <a:ln w="16932">
                <a:noFill/>
              </a:ln>
            </c:spPr>
            <c:txPr>
              <a:bodyPr/>
              <a:lstStyle/>
              <a:p>
                <a:pPr>
                  <a:defRPr sz="800" b="1" i="0" u="none" strike="noStrike" baseline="0">
                    <a:solidFill>
                      <a:srgbClr val="000000"/>
                    </a:solidFill>
                    <a:latin typeface="Arial"/>
                    <a:ea typeface="Arial"/>
                    <a:cs typeface="Arial"/>
                  </a:defRPr>
                </a:pPr>
                <a:endParaRPr lang="es-AR"/>
              </a:p>
            </c:txPr>
            <c:showLegendKey val="1"/>
            <c:showVal val="0"/>
            <c:showCatName val="0"/>
            <c:showSerName val="0"/>
            <c:showPercent val="1"/>
            <c:showBubbleSize val="0"/>
            <c:showLeaderLines val="1"/>
          </c:dLbls>
          <c:cat>
            <c:strRef>
              <c:f>Sheet1!$B$1:$C$1</c:f>
              <c:strCache>
                <c:ptCount val="2"/>
                <c:pt idx="0">
                  <c:v>Desocupadas</c:v>
                </c:pt>
                <c:pt idx="1">
                  <c:v>Ocupadas</c:v>
                </c:pt>
              </c:strCache>
            </c:strRef>
          </c:cat>
          <c:val>
            <c:numRef>
              <c:f>Sheet1!$B$2:$C$2</c:f>
              <c:numCache>
                <c:formatCode>General</c:formatCode>
                <c:ptCount val="2"/>
                <c:pt idx="0">
                  <c:v>68</c:v>
                </c:pt>
                <c:pt idx="1">
                  <c:v>39</c:v>
                </c:pt>
              </c:numCache>
            </c:numRef>
          </c:val>
        </c:ser>
        <c:ser>
          <c:idx val="1"/>
          <c:order val="1"/>
          <c:tx>
            <c:strRef>
              <c:f>Sheet1!$A$3</c:f>
              <c:strCache>
                <c:ptCount val="1"/>
              </c:strCache>
            </c:strRef>
          </c:tx>
          <c:spPr>
            <a:solidFill>
              <a:srgbClr val="993366"/>
            </a:solidFill>
            <a:ln w="8466">
              <a:solidFill>
                <a:srgbClr val="000000"/>
              </a:solidFill>
              <a:prstDash val="solid"/>
            </a:ln>
          </c:spPr>
          <c:explosion val="17"/>
          <c:dPt>
            <c:idx val="0"/>
            <c:bubble3D val="0"/>
            <c:spPr>
              <a:solidFill>
                <a:srgbClr val="9999FF"/>
              </a:solidFill>
              <a:ln w="8466">
                <a:solidFill>
                  <a:srgbClr val="000000"/>
                </a:solidFill>
                <a:prstDash val="solid"/>
              </a:ln>
            </c:spPr>
          </c:dPt>
          <c:dPt>
            <c:idx val="1"/>
            <c:bubble3D val="0"/>
          </c:dPt>
          <c:cat>
            <c:strRef>
              <c:f>Sheet1!$B$1:$C$1</c:f>
              <c:strCache>
                <c:ptCount val="2"/>
                <c:pt idx="0">
                  <c:v>Desocupadas</c:v>
                </c:pt>
                <c:pt idx="1">
                  <c:v>Ocupadas</c:v>
                </c:pt>
              </c:strCache>
            </c:strRef>
          </c:cat>
          <c:val>
            <c:numRef>
              <c:f>Sheet1!$B$3:$C$3</c:f>
              <c:numCache>
                <c:formatCode>General</c:formatCode>
                <c:ptCount val="2"/>
              </c:numCache>
            </c:numRef>
          </c:val>
        </c:ser>
        <c:ser>
          <c:idx val="2"/>
          <c:order val="2"/>
          <c:tx>
            <c:strRef>
              <c:f>Sheet1!$A$4</c:f>
              <c:strCache>
                <c:ptCount val="1"/>
              </c:strCache>
            </c:strRef>
          </c:tx>
          <c:spPr>
            <a:solidFill>
              <a:srgbClr val="FFFFCC"/>
            </a:solidFill>
            <a:ln w="8466">
              <a:solidFill>
                <a:srgbClr val="000000"/>
              </a:solidFill>
              <a:prstDash val="solid"/>
            </a:ln>
          </c:spPr>
          <c:explosion val="17"/>
          <c:dPt>
            <c:idx val="0"/>
            <c:bubble3D val="0"/>
            <c:spPr>
              <a:solidFill>
                <a:srgbClr val="9999FF"/>
              </a:solidFill>
              <a:ln w="8466">
                <a:solidFill>
                  <a:srgbClr val="000000"/>
                </a:solidFill>
                <a:prstDash val="solid"/>
              </a:ln>
            </c:spPr>
          </c:dPt>
          <c:dPt>
            <c:idx val="1"/>
            <c:bubble3D val="0"/>
            <c:spPr>
              <a:solidFill>
                <a:srgbClr val="993366"/>
              </a:solidFill>
              <a:ln w="8466">
                <a:solidFill>
                  <a:srgbClr val="000000"/>
                </a:solidFill>
                <a:prstDash val="solid"/>
              </a:ln>
            </c:spPr>
          </c:dPt>
          <c:cat>
            <c:strRef>
              <c:f>Sheet1!$B$1:$C$1</c:f>
              <c:strCache>
                <c:ptCount val="2"/>
                <c:pt idx="0">
                  <c:v>Desocupadas</c:v>
                </c:pt>
                <c:pt idx="1">
                  <c:v>Ocupadas</c:v>
                </c:pt>
              </c:strCache>
            </c:strRef>
          </c:cat>
          <c:val>
            <c:numRef>
              <c:f>Sheet1!$B$4:$C$4</c:f>
              <c:numCache>
                <c:formatCode>General</c:formatCode>
                <c:ptCount val="2"/>
              </c:numCache>
            </c:numRef>
          </c:val>
        </c:ser>
        <c:dLbls>
          <c:showLegendKey val="0"/>
          <c:showVal val="0"/>
          <c:showCatName val="0"/>
          <c:showSerName val="0"/>
          <c:showPercent val="0"/>
          <c:showBubbleSize val="0"/>
          <c:showLeaderLines val="1"/>
        </c:dLbls>
      </c:pie3DChart>
      <c:spPr>
        <a:noFill/>
        <a:ln w="16932">
          <a:noFill/>
        </a:ln>
      </c:spPr>
    </c:plotArea>
    <c:legend>
      <c:legendPos val="b"/>
      <c:layout>
        <c:manualLayout>
          <c:xMode val="edge"/>
          <c:yMode val="edge"/>
          <c:x val="0.33220338983050846"/>
          <c:y val="0.92664092664092668"/>
          <c:w val="0.33050847457627119"/>
          <c:h val="7.7220077220077218E-2"/>
        </c:manualLayout>
      </c:layout>
      <c:overlay val="0"/>
      <c:spPr>
        <a:noFill/>
        <a:ln w="2116">
          <a:solidFill>
            <a:srgbClr val="000000"/>
          </a:solidFill>
          <a:prstDash val="solid"/>
        </a:ln>
      </c:spPr>
      <c:txPr>
        <a:bodyPr/>
        <a:lstStyle/>
        <a:p>
          <a:pPr>
            <a:defRPr sz="613" b="1" i="0" u="none" strike="noStrike" baseline="0">
              <a:solidFill>
                <a:srgbClr val="000000"/>
              </a:solidFill>
              <a:latin typeface="Arial"/>
              <a:ea typeface="Arial"/>
              <a:cs typeface="Arial"/>
            </a:defRPr>
          </a:pPr>
          <a:endParaRPr lang="es-AR"/>
        </a:p>
      </c:txPr>
    </c:legend>
    <c:plotVisOnly val="1"/>
    <c:dispBlanksAs val="zero"/>
    <c:showDLblsOverMax val="0"/>
  </c:chart>
  <c:spPr>
    <a:noFill/>
    <a:ln>
      <a:noFill/>
    </a:ln>
  </c:spPr>
  <c:txPr>
    <a:bodyPr/>
    <a:lstStyle/>
    <a:p>
      <a:pPr>
        <a:defRPr sz="767" b="1" i="0" u="none" strike="noStrike" baseline="0">
          <a:solidFill>
            <a:srgbClr val="000000"/>
          </a:solidFill>
          <a:latin typeface="Arial"/>
          <a:ea typeface="Arial"/>
          <a:cs typeface="Arial"/>
        </a:defRPr>
      </a:pPr>
      <a:endParaRPr lang="es-A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701" b="1" i="0" u="none" strike="noStrike" baseline="0">
                <a:solidFill>
                  <a:srgbClr val="000000"/>
                </a:solidFill>
                <a:latin typeface="Arial"/>
                <a:ea typeface="Arial"/>
                <a:cs typeface="Arial"/>
              </a:defRPr>
            </a:pPr>
            <a:r>
              <a:rPr lang="es-AR"/>
              <a:t>TIPO DE TRABAJO</a:t>
            </a:r>
          </a:p>
        </c:rich>
      </c:tx>
      <c:layout>
        <c:manualLayout>
          <c:xMode val="edge"/>
          <c:yMode val="edge"/>
          <c:x val="0.37269372693726938"/>
          <c:y val="2.8571428571428571E-3"/>
        </c:manualLayout>
      </c:layout>
      <c:overlay val="0"/>
      <c:spPr>
        <a:noFill/>
        <a:ln w="16196">
          <a:noFill/>
        </a:ln>
      </c:spPr>
    </c:title>
    <c:autoTitleDeleted val="0"/>
    <c:view3D>
      <c:rotX val="15"/>
      <c:rotY val="0"/>
      <c:rAngAx val="0"/>
      <c:perspective val="0"/>
    </c:view3D>
    <c:floor>
      <c:thickness val="0"/>
    </c:floor>
    <c:sideWall>
      <c:thickness val="0"/>
    </c:sideWall>
    <c:backWall>
      <c:thickness val="0"/>
    </c:backWall>
    <c:plotArea>
      <c:layout>
        <c:manualLayout>
          <c:layoutTarget val="inner"/>
          <c:xMode val="edge"/>
          <c:yMode val="edge"/>
          <c:x val="0.19372693726937271"/>
          <c:y val="0.26"/>
          <c:w val="0.70848708487084866"/>
          <c:h val="0.43428571428571427"/>
        </c:manualLayout>
      </c:layout>
      <c:pie3DChart>
        <c:varyColors val="1"/>
        <c:ser>
          <c:idx val="0"/>
          <c:order val="0"/>
          <c:tx>
            <c:strRef>
              <c:f>Sheet1!$A$2</c:f>
              <c:strCache>
                <c:ptCount val="1"/>
                <c:pt idx="0">
                  <c:v>N° Mujeres</c:v>
                </c:pt>
              </c:strCache>
            </c:strRef>
          </c:tx>
          <c:spPr>
            <a:solidFill>
              <a:srgbClr val="008080"/>
            </a:solidFill>
            <a:ln w="16196">
              <a:noFill/>
            </a:ln>
          </c:spPr>
          <c:explosion val="3"/>
          <c:dPt>
            <c:idx val="0"/>
            <c:bubble3D val="0"/>
            <c:spPr>
              <a:solidFill>
                <a:srgbClr val="CC99FF"/>
              </a:solidFill>
              <a:ln w="16196">
                <a:noFill/>
              </a:ln>
            </c:spPr>
          </c:dPt>
          <c:dPt>
            <c:idx val="1"/>
            <c:bubble3D val="0"/>
            <c:spPr>
              <a:solidFill>
                <a:srgbClr val="FFFFCC"/>
              </a:solidFill>
              <a:ln w="16196">
                <a:noFill/>
              </a:ln>
            </c:spPr>
          </c:dPt>
          <c:dLbls>
            <c:dLbl>
              <c:idx val="0"/>
              <c:layout>
                <c:manualLayout>
                  <c:x val="0.13658855339476136"/>
                  <c:y val="5.1459149502863857E-2"/>
                </c:manualLayout>
              </c:layout>
              <c:dLblPos val="bestFit"/>
              <c:showLegendKey val="0"/>
              <c:showVal val="0"/>
              <c:showCatName val="1"/>
              <c:showSerName val="0"/>
              <c:showPercent val="1"/>
              <c:showBubbleSize val="0"/>
            </c:dLbl>
            <c:dLbl>
              <c:idx val="1"/>
              <c:dLblPos val="bestFit"/>
              <c:showLegendKey val="0"/>
              <c:showVal val="0"/>
              <c:showCatName val="1"/>
              <c:showSerName val="0"/>
              <c:showPercent val="1"/>
              <c:showBubbleSize val="0"/>
            </c:dLbl>
            <c:numFmt formatCode="0%" sourceLinked="0"/>
            <c:spPr>
              <a:noFill/>
              <a:ln w="16196">
                <a:noFill/>
              </a:ln>
            </c:spPr>
            <c:txPr>
              <a:bodyPr/>
              <a:lstStyle/>
              <a:p>
                <a:pPr>
                  <a:defRPr sz="638" b="1" i="0" u="none" strike="noStrike" baseline="0">
                    <a:solidFill>
                      <a:srgbClr val="000000"/>
                    </a:solidFill>
                    <a:latin typeface="Arial"/>
                    <a:ea typeface="Arial"/>
                    <a:cs typeface="Arial"/>
                  </a:defRPr>
                </a:pPr>
                <a:endParaRPr lang="es-AR"/>
              </a:p>
            </c:txPr>
            <c:showLegendKey val="0"/>
            <c:showVal val="0"/>
            <c:showCatName val="1"/>
            <c:showSerName val="0"/>
            <c:showPercent val="1"/>
            <c:showBubbleSize val="0"/>
            <c:showLeaderLines val="1"/>
          </c:dLbls>
          <c:cat>
            <c:strRef>
              <c:f>Sheet1!$B$1:$C$1</c:f>
              <c:strCache>
                <c:ptCount val="2"/>
                <c:pt idx="0">
                  <c:v>Trabajo Informal</c:v>
                </c:pt>
                <c:pt idx="1">
                  <c:v>Trabajo Formal</c:v>
                </c:pt>
              </c:strCache>
            </c:strRef>
          </c:cat>
          <c:val>
            <c:numRef>
              <c:f>Sheet1!$B$2:$C$2</c:f>
              <c:numCache>
                <c:formatCode>General</c:formatCode>
                <c:ptCount val="2"/>
                <c:pt idx="0">
                  <c:v>31</c:v>
                </c:pt>
                <c:pt idx="1">
                  <c:v>8</c:v>
                </c:pt>
              </c:numCache>
            </c:numRef>
          </c:val>
        </c:ser>
        <c:ser>
          <c:idx val="1"/>
          <c:order val="1"/>
          <c:tx>
            <c:strRef>
              <c:f>Sheet1!$A$3</c:f>
              <c:strCache>
                <c:ptCount val="1"/>
              </c:strCache>
            </c:strRef>
          </c:tx>
          <c:spPr>
            <a:solidFill>
              <a:srgbClr val="993366"/>
            </a:solidFill>
            <a:ln w="8098">
              <a:solidFill>
                <a:srgbClr val="000000"/>
              </a:solidFill>
              <a:prstDash val="solid"/>
            </a:ln>
          </c:spPr>
          <c:explosion val="3"/>
          <c:dPt>
            <c:idx val="0"/>
            <c:bubble3D val="0"/>
            <c:spPr>
              <a:solidFill>
                <a:srgbClr val="9999FF"/>
              </a:solidFill>
              <a:ln w="8098">
                <a:solidFill>
                  <a:srgbClr val="000000"/>
                </a:solidFill>
                <a:prstDash val="solid"/>
              </a:ln>
            </c:spPr>
          </c:dPt>
          <c:dPt>
            <c:idx val="1"/>
            <c:bubble3D val="0"/>
          </c:dPt>
          <c:cat>
            <c:strRef>
              <c:f>Sheet1!$B$1:$C$1</c:f>
              <c:strCache>
                <c:ptCount val="2"/>
                <c:pt idx="0">
                  <c:v>Trabajo Informal</c:v>
                </c:pt>
                <c:pt idx="1">
                  <c:v>Trabajo Formal</c:v>
                </c:pt>
              </c:strCache>
            </c:strRef>
          </c:cat>
          <c:val>
            <c:numRef>
              <c:f>Sheet1!$B$3:$C$3</c:f>
              <c:numCache>
                <c:formatCode>General</c:formatCode>
                <c:ptCount val="2"/>
              </c:numCache>
            </c:numRef>
          </c:val>
        </c:ser>
        <c:ser>
          <c:idx val="2"/>
          <c:order val="2"/>
          <c:tx>
            <c:strRef>
              <c:f>Sheet1!$A$4</c:f>
              <c:strCache>
                <c:ptCount val="1"/>
              </c:strCache>
            </c:strRef>
          </c:tx>
          <c:spPr>
            <a:solidFill>
              <a:srgbClr val="FFFFCC"/>
            </a:solidFill>
            <a:ln w="8098">
              <a:solidFill>
                <a:srgbClr val="000000"/>
              </a:solidFill>
              <a:prstDash val="solid"/>
            </a:ln>
          </c:spPr>
          <c:explosion val="3"/>
          <c:dPt>
            <c:idx val="0"/>
            <c:bubble3D val="0"/>
            <c:spPr>
              <a:solidFill>
                <a:srgbClr val="9999FF"/>
              </a:solidFill>
              <a:ln w="8098">
                <a:solidFill>
                  <a:srgbClr val="000000"/>
                </a:solidFill>
                <a:prstDash val="solid"/>
              </a:ln>
            </c:spPr>
          </c:dPt>
          <c:dPt>
            <c:idx val="1"/>
            <c:bubble3D val="0"/>
            <c:spPr>
              <a:solidFill>
                <a:srgbClr val="993366"/>
              </a:solidFill>
              <a:ln w="8098">
                <a:solidFill>
                  <a:srgbClr val="000000"/>
                </a:solidFill>
                <a:prstDash val="solid"/>
              </a:ln>
            </c:spPr>
          </c:dPt>
          <c:cat>
            <c:strRef>
              <c:f>Sheet1!$B$1:$C$1</c:f>
              <c:strCache>
                <c:ptCount val="2"/>
                <c:pt idx="0">
                  <c:v>Trabajo Informal</c:v>
                </c:pt>
                <c:pt idx="1">
                  <c:v>Trabajo Formal</c:v>
                </c:pt>
              </c:strCache>
            </c:strRef>
          </c:cat>
          <c:val>
            <c:numRef>
              <c:f>Sheet1!$B$4:$C$4</c:f>
              <c:numCache>
                <c:formatCode>General</c:formatCode>
                <c:ptCount val="2"/>
              </c:numCache>
            </c:numRef>
          </c:val>
        </c:ser>
        <c:dLbls>
          <c:showLegendKey val="0"/>
          <c:showVal val="0"/>
          <c:showCatName val="0"/>
          <c:showSerName val="0"/>
          <c:showPercent val="0"/>
          <c:showBubbleSize val="0"/>
          <c:showLeaderLines val="1"/>
        </c:dLbls>
      </c:pie3DChart>
      <c:spPr>
        <a:noFill/>
        <a:ln w="16196">
          <a:noFill/>
        </a:ln>
      </c:spPr>
    </c:plotArea>
    <c:legend>
      <c:legendPos val="b"/>
      <c:layout>
        <c:manualLayout>
          <c:xMode val="edge"/>
          <c:yMode val="edge"/>
          <c:x val="0.25092250922509224"/>
          <c:y val="0.91142857142857148"/>
          <c:w val="0.4907749077490775"/>
          <c:h val="7.4285714285714288E-2"/>
        </c:manualLayout>
      </c:layout>
      <c:overlay val="0"/>
      <c:spPr>
        <a:noFill/>
        <a:ln w="2025">
          <a:solidFill>
            <a:srgbClr val="000000"/>
          </a:solidFill>
          <a:prstDash val="solid"/>
        </a:ln>
      </c:spPr>
      <c:txPr>
        <a:bodyPr/>
        <a:lstStyle/>
        <a:p>
          <a:pPr>
            <a:defRPr sz="644" b="1" i="0" u="none" strike="noStrike" baseline="0">
              <a:solidFill>
                <a:srgbClr val="000000"/>
              </a:solidFill>
              <a:latin typeface="Arial"/>
              <a:ea typeface="Arial"/>
              <a:cs typeface="Arial"/>
            </a:defRPr>
          </a:pPr>
          <a:endParaRPr lang="es-AR"/>
        </a:p>
      </c:txPr>
    </c:legend>
    <c:plotVisOnly val="1"/>
    <c:dispBlanksAs val="zero"/>
    <c:showDLblsOverMax val="0"/>
  </c:chart>
  <c:spPr>
    <a:noFill/>
    <a:ln>
      <a:noFill/>
    </a:ln>
  </c:spPr>
  <c:txPr>
    <a:bodyPr/>
    <a:lstStyle/>
    <a:p>
      <a:pPr>
        <a:defRPr sz="701" b="1" i="0" u="none" strike="noStrike" baseline="0">
          <a:solidFill>
            <a:srgbClr val="000000"/>
          </a:solidFill>
          <a:latin typeface="Arial"/>
          <a:ea typeface="Arial"/>
          <a:cs typeface="Arial"/>
        </a:defRPr>
      </a:pPr>
      <a:endParaRPr lang="es-A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73" b="1" i="0" u="none" strike="noStrike" baseline="0">
                <a:solidFill>
                  <a:srgbClr val="000000"/>
                </a:solidFill>
                <a:latin typeface="Arial"/>
                <a:ea typeface="Arial"/>
                <a:cs typeface="Arial"/>
              </a:defRPr>
            </a:pPr>
            <a:r>
              <a:rPr lang="es-AR"/>
              <a:t>BENEFICIARIAS DE AYUDA SOCIAL</a:t>
            </a:r>
          </a:p>
        </c:rich>
      </c:tx>
      <c:layout>
        <c:manualLayout>
          <c:xMode val="edge"/>
          <c:yMode val="edge"/>
          <c:x val="0.22978723404255319"/>
          <c:y val="2.1621621621621623E-2"/>
        </c:manualLayout>
      </c:layout>
      <c:overlay val="0"/>
      <c:spPr>
        <a:noFill/>
        <a:ln w="27090">
          <a:noFill/>
        </a:ln>
      </c:spPr>
    </c:title>
    <c:autoTitleDeleted val="0"/>
    <c:view3D>
      <c:rotX val="15"/>
      <c:hPercent val="29"/>
      <c:rotY val="20"/>
      <c:depthPercent val="100"/>
      <c:rAngAx val="1"/>
    </c:view3D>
    <c:floor>
      <c:thickness val="0"/>
      <c:spPr>
        <a:solidFill>
          <a:srgbClr val="C0C0C0"/>
        </a:solidFill>
        <a:ln w="3175">
          <a:solidFill>
            <a:srgbClr val="000000"/>
          </a:solidFill>
          <a:prstDash val="solid"/>
        </a:ln>
      </c:spPr>
    </c:floor>
    <c:sideWall>
      <c:thickness val="0"/>
      <c:spPr>
        <a:solidFill>
          <a:srgbClr val="C0C0C0"/>
        </a:solidFill>
        <a:ln w="12700">
          <a:solidFill>
            <a:srgbClr val="808080"/>
          </a:solidFill>
          <a:prstDash val="solid"/>
        </a:ln>
      </c:spPr>
    </c:sideWall>
    <c:backWall>
      <c:thickness val="0"/>
      <c:spPr>
        <a:solidFill>
          <a:srgbClr val="C0C0C0"/>
        </a:solidFill>
        <a:ln w="12700">
          <a:solidFill>
            <a:srgbClr val="808080"/>
          </a:solidFill>
          <a:prstDash val="solid"/>
        </a:ln>
      </c:spPr>
    </c:backWall>
    <c:plotArea>
      <c:layout>
        <c:manualLayout>
          <c:layoutTarget val="inner"/>
          <c:xMode val="edge"/>
          <c:yMode val="edge"/>
          <c:x val="7.2340425531914887E-2"/>
          <c:y val="0.26486486486486488"/>
          <c:w val="0.90638297872340423"/>
          <c:h val="0.55135135135135138"/>
        </c:manualLayout>
      </c:layout>
      <c:bar3DChart>
        <c:barDir val="col"/>
        <c:grouping val="clustered"/>
        <c:varyColors val="0"/>
        <c:ser>
          <c:idx val="0"/>
          <c:order val="0"/>
          <c:tx>
            <c:strRef>
              <c:f>Sheet1!$B$1</c:f>
              <c:strCache>
                <c:ptCount val="1"/>
                <c:pt idx="0">
                  <c:v>Mujeres</c:v>
                </c:pt>
              </c:strCache>
            </c:strRef>
          </c:tx>
          <c:spPr>
            <a:solidFill>
              <a:srgbClr val="000080"/>
            </a:solidFill>
            <a:ln w="13545">
              <a:solidFill>
                <a:srgbClr val="000000"/>
              </a:solidFill>
              <a:prstDash val="solid"/>
            </a:ln>
          </c:spPr>
          <c:invertIfNegative val="0"/>
          <c:dPt>
            <c:idx val="1"/>
            <c:invertIfNegative val="0"/>
            <c:bubble3D val="0"/>
            <c:spPr>
              <a:solidFill>
                <a:srgbClr val="339966"/>
              </a:solidFill>
              <a:ln w="13545">
                <a:solidFill>
                  <a:srgbClr val="000000"/>
                </a:solidFill>
                <a:prstDash val="solid"/>
              </a:ln>
            </c:spPr>
          </c:dPt>
          <c:cat>
            <c:strRef>
              <c:f>Sheet1!$A$2:$A$4</c:f>
              <c:strCache>
                <c:ptCount val="2"/>
                <c:pt idx="0">
                  <c:v>Recibe </c:v>
                </c:pt>
                <c:pt idx="1">
                  <c:v>No recibe</c:v>
                </c:pt>
              </c:strCache>
            </c:strRef>
          </c:cat>
          <c:val>
            <c:numRef>
              <c:f>Sheet1!$B$2:$B$4</c:f>
              <c:numCache>
                <c:formatCode>General</c:formatCode>
                <c:ptCount val="3"/>
                <c:pt idx="0">
                  <c:v>20</c:v>
                </c:pt>
                <c:pt idx="1">
                  <c:v>87</c:v>
                </c:pt>
              </c:numCache>
            </c:numRef>
          </c:val>
        </c:ser>
        <c:ser>
          <c:idx val="1"/>
          <c:order val="1"/>
          <c:tx>
            <c:strRef>
              <c:f>Sheet1!$C$1</c:f>
              <c:strCache>
                <c:ptCount val="1"/>
              </c:strCache>
            </c:strRef>
          </c:tx>
          <c:spPr>
            <a:solidFill>
              <a:srgbClr val="993366"/>
            </a:solidFill>
            <a:ln w="13545">
              <a:solidFill>
                <a:srgbClr val="000000"/>
              </a:solidFill>
              <a:prstDash val="solid"/>
            </a:ln>
          </c:spPr>
          <c:invertIfNegative val="0"/>
          <c:cat>
            <c:strRef>
              <c:f>Sheet1!$A$2:$A$4</c:f>
              <c:strCache>
                <c:ptCount val="2"/>
                <c:pt idx="0">
                  <c:v>Recibe </c:v>
                </c:pt>
                <c:pt idx="1">
                  <c:v>No recibe</c:v>
                </c:pt>
              </c:strCache>
            </c:strRef>
          </c:cat>
          <c:val>
            <c:numRef>
              <c:f>Sheet1!$C$2:$C$4</c:f>
              <c:numCache>
                <c:formatCode>General</c:formatCode>
                <c:ptCount val="3"/>
              </c:numCache>
            </c:numRef>
          </c:val>
        </c:ser>
        <c:ser>
          <c:idx val="2"/>
          <c:order val="2"/>
          <c:tx>
            <c:strRef>
              <c:f>Sheet1!$D$1</c:f>
              <c:strCache>
                <c:ptCount val="1"/>
              </c:strCache>
            </c:strRef>
          </c:tx>
          <c:spPr>
            <a:solidFill>
              <a:srgbClr val="FFFFCC"/>
            </a:solidFill>
            <a:ln w="13545">
              <a:solidFill>
                <a:srgbClr val="000000"/>
              </a:solidFill>
              <a:prstDash val="solid"/>
            </a:ln>
          </c:spPr>
          <c:invertIfNegative val="0"/>
          <c:cat>
            <c:strRef>
              <c:f>Sheet1!$A$2:$A$4</c:f>
              <c:strCache>
                <c:ptCount val="2"/>
                <c:pt idx="0">
                  <c:v>Recibe </c:v>
                </c:pt>
                <c:pt idx="1">
                  <c:v>No recibe</c:v>
                </c:pt>
              </c:strCache>
            </c:strRef>
          </c:cat>
          <c:val>
            <c:numRef>
              <c:f>Sheet1!$D$2:$D$4</c:f>
              <c:numCache>
                <c:formatCode>General</c:formatCode>
                <c:ptCount val="3"/>
              </c:numCache>
            </c:numRef>
          </c:val>
        </c:ser>
        <c:ser>
          <c:idx val="3"/>
          <c:order val="3"/>
          <c:tx>
            <c:strRef>
              <c:f>Sheet1!$E$1</c:f>
              <c:strCache>
                <c:ptCount val="1"/>
              </c:strCache>
            </c:strRef>
          </c:tx>
          <c:spPr>
            <a:solidFill>
              <a:srgbClr val="CCFFFF"/>
            </a:solidFill>
            <a:ln w="13545">
              <a:solidFill>
                <a:srgbClr val="000000"/>
              </a:solidFill>
              <a:prstDash val="solid"/>
            </a:ln>
          </c:spPr>
          <c:invertIfNegative val="0"/>
          <c:cat>
            <c:strRef>
              <c:f>Sheet1!$A$2:$A$4</c:f>
              <c:strCache>
                <c:ptCount val="2"/>
                <c:pt idx="0">
                  <c:v>Recibe </c:v>
                </c:pt>
                <c:pt idx="1">
                  <c:v>No recibe</c:v>
                </c:pt>
              </c:strCache>
            </c:strRef>
          </c:cat>
          <c:val>
            <c:numRef>
              <c:f>Sheet1!$E$2:$E$4</c:f>
              <c:numCache>
                <c:formatCode>General</c:formatCode>
                <c:ptCount val="3"/>
              </c:numCache>
            </c:numRef>
          </c:val>
        </c:ser>
        <c:dLbls>
          <c:showLegendKey val="0"/>
          <c:showVal val="0"/>
          <c:showCatName val="0"/>
          <c:showSerName val="0"/>
          <c:showPercent val="0"/>
          <c:showBubbleSize val="0"/>
        </c:dLbls>
        <c:gapWidth val="150"/>
        <c:gapDepth val="0"/>
        <c:shape val="box"/>
        <c:axId val="289737728"/>
        <c:axId val="289739520"/>
        <c:axId val="0"/>
      </c:bar3DChart>
      <c:catAx>
        <c:axId val="289737728"/>
        <c:scaling>
          <c:orientation val="minMax"/>
        </c:scaling>
        <c:delete val="0"/>
        <c:axPos val="b"/>
        <c:numFmt formatCode="General" sourceLinked="1"/>
        <c:majorTickMark val="out"/>
        <c:minorTickMark val="none"/>
        <c:tickLblPos val="low"/>
        <c:spPr>
          <a:ln w="3386">
            <a:solidFill>
              <a:srgbClr val="000000"/>
            </a:solidFill>
            <a:prstDash val="solid"/>
          </a:ln>
        </c:spPr>
        <c:txPr>
          <a:bodyPr rot="0" vert="horz"/>
          <a:lstStyle/>
          <a:p>
            <a:pPr>
              <a:defRPr sz="880" b="1" i="0" u="none" strike="noStrike" baseline="0">
                <a:solidFill>
                  <a:srgbClr val="000000"/>
                </a:solidFill>
                <a:latin typeface="Arial"/>
                <a:ea typeface="Arial"/>
                <a:cs typeface="Arial"/>
              </a:defRPr>
            </a:pPr>
            <a:endParaRPr lang="es-AR"/>
          </a:p>
        </c:txPr>
        <c:crossAx val="289739520"/>
        <c:crosses val="autoZero"/>
        <c:auto val="1"/>
        <c:lblAlgn val="ctr"/>
        <c:lblOffset val="100"/>
        <c:tickLblSkip val="1"/>
        <c:tickMarkSkip val="1"/>
        <c:noMultiLvlLbl val="0"/>
      </c:catAx>
      <c:valAx>
        <c:axId val="289739520"/>
        <c:scaling>
          <c:orientation val="minMax"/>
        </c:scaling>
        <c:delete val="0"/>
        <c:axPos val="l"/>
        <c:majorGridlines>
          <c:spPr>
            <a:ln w="3386">
              <a:solidFill>
                <a:srgbClr val="000000"/>
              </a:solidFill>
              <a:prstDash val="solid"/>
            </a:ln>
          </c:spPr>
        </c:majorGridlines>
        <c:numFmt formatCode="General" sourceLinked="1"/>
        <c:majorTickMark val="out"/>
        <c:minorTickMark val="none"/>
        <c:tickLblPos val="nextTo"/>
        <c:spPr>
          <a:ln w="3386">
            <a:solidFill>
              <a:srgbClr val="000000"/>
            </a:solidFill>
            <a:prstDash val="solid"/>
          </a:ln>
        </c:spPr>
        <c:txPr>
          <a:bodyPr rot="0" vert="horz"/>
          <a:lstStyle/>
          <a:p>
            <a:pPr>
              <a:defRPr sz="880" b="1" i="0" u="none" strike="noStrike" baseline="0">
                <a:solidFill>
                  <a:srgbClr val="000000"/>
                </a:solidFill>
                <a:latin typeface="Arial"/>
                <a:ea typeface="Arial"/>
                <a:cs typeface="Arial"/>
              </a:defRPr>
            </a:pPr>
            <a:endParaRPr lang="es-AR"/>
          </a:p>
        </c:txPr>
        <c:crossAx val="289737728"/>
        <c:crosses val="autoZero"/>
        <c:crossBetween val="between"/>
      </c:valAx>
      <c:spPr>
        <a:noFill/>
        <a:ln w="27090">
          <a:noFill/>
        </a:ln>
      </c:spPr>
    </c:plotArea>
    <c:plotVisOnly val="1"/>
    <c:dispBlanksAs val="gap"/>
    <c:showDLblsOverMax val="0"/>
  </c:chart>
  <c:spPr>
    <a:noFill/>
    <a:ln>
      <a:noFill/>
    </a:ln>
  </c:spPr>
  <c:txPr>
    <a:bodyPr/>
    <a:lstStyle/>
    <a:p>
      <a:pPr>
        <a:defRPr sz="880" b="1" i="0" u="none" strike="noStrike" baseline="0">
          <a:solidFill>
            <a:srgbClr val="000000"/>
          </a:solidFill>
          <a:latin typeface="Arial"/>
          <a:ea typeface="Arial"/>
          <a:cs typeface="Arial"/>
        </a:defRPr>
      </a:pPr>
      <a:endParaRPr lang="es-A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A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7" b="1" i="0" u="none" strike="noStrike" baseline="0">
                <a:solidFill>
                  <a:srgbClr val="000000"/>
                </a:solidFill>
                <a:latin typeface="Arial"/>
                <a:ea typeface="Arial"/>
                <a:cs typeface="Arial"/>
              </a:defRPr>
            </a:pPr>
            <a:r>
              <a:rPr lang="es-AR"/>
              <a:t>VIOLENCIA</a:t>
            </a:r>
          </a:p>
        </c:rich>
      </c:tx>
      <c:layout>
        <c:manualLayout>
          <c:xMode val="edge"/>
          <c:yMode val="edge"/>
          <c:x val="0.42435424354243545"/>
          <c:y val="2.0905923344947737E-2"/>
        </c:manualLayout>
      </c:layout>
      <c:overlay val="0"/>
      <c:spPr>
        <a:noFill/>
        <a:ln w="23260">
          <a:noFill/>
        </a:ln>
      </c:spPr>
    </c:title>
    <c:autoTitleDeleted val="0"/>
    <c:view3D>
      <c:rotX val="15"/>
      <c:rotY val="0"/>
      <c:rAngAx val="0"/>
      <c:perspective val="0"/>
    </c:view3D>
    <c:floor>
      <c:thickness val="0"/>
    </c:floor>
    <c:sideWall>
      <c:thickness val="0"/>
    </c:sideWall>
    <c:backWall>
      <c:thickness val="0"/>
    </c:backWall>
    <c:plotArea>
      <c:layout>
        <c:manualLayout>
          <c:layoutTarget val="inner"/>
          <c:xMode val="edge"/>
          <c:yMode val="edge"/>
          <c:x val="0.21033210332103322"/>
          <c:y val="0.31707317073170732"/>
          <c:w val="0.55535055350553508"/>
          <c:h val="0.41463414634146339"/>
        </c:manualLayout>
      </c:layout>
      <c:pie3DChart>
        <c:varyColors val="1"/>
        <c:ser>
          <c:idx val="0"/>
          <c:order val="0"/>
          <c:tx>
            <c:strRef>
              <c:f>Sheet1!$A$2</c:f>
              <c:strCache>
                <c:ptCount val="1"/>
                <c:pt idx="0">
                  <c:v>Violencia</c:v>
                </c:pt>
              </c:strCache>
            </c:strRef>
          </c:tx>
          <c:spPr>
            <a:solidFill>
              <a:srgbClr val="FFFFCC"/>
            </a:solidFill>
            <a:ln w="11630">
              <a:solidFill>
                <a:srgbClr val="000000"/>
              </a:solidFill>
              <a:prstDash val="solid"/>
            </a:ln>
          </c:spPr>
          <c:explosion val="24"/>
          <c:dPt>
            <c:idx val="0"/>
            <c:bubble3D val="0"/>
            <c:spPr>
              <a:solidFill>
                <a:srgbClr val="CCFFFF"/>
              </a:solidFill>
              <a:ln w="11630">
                <a:solidFill>
                  <a:srgbClr val="000000"/>
                </a:solidFill>
                <a:prstDash val="solid"/>
              </a:ln>
            </c:spPr>
          </c:dPt>
          <c:dPt>
            <c:idx val="1"/>
            <c:bubble3D val="0"/>
            <c:spPr>
              <a:solidFill>
                <a:srgbClr val="3366FF"/>
              </a:solidFill>
              <a:ln w="11630">
                <a:solidFill>
                  <a:srgbClr val="000000"/>
                </a:solidFill>
                <a:prstDash val="solid"/>
              </a:ln>
            </c:spPr>
          </c:dPt>
          <c:dLbls>
            <c:dLbl>
              <c:idx val="0"/>
              <c:layout>
                <c:manualLayout>
                  <c:x val="8.2945865204461039E-2"/>
                  <c:y val="-7.9795732197238373E-2"/>
                </c:manualLayout>
              </c:layout>
              <c:dLblPos val="bestFit"/>
              <c:showLegendKey val="0"/>
              <c:showVal val="0"/>
              <c:showCatName val="1"/>
              <c:showSerName val="0"/>
              <c:showPercent val="1"/>
              <c:showBubbleSize val="0"/>
            </c:dLbl>
            <c:dLbl>
              <c:idx val="1"/>
              <c:layout>
                <c:manualLayout>
                  <c:x val="-0.11101260266634926"/>
                  <c:y val="3.9768757128355509E-2"/>
                </c:manualLayout>
              </c:layout>
              <c:dLblPos val="bestFit"/>
              <c:showLegendKey val="0"/>
              <c:showVal val="0"/>
              <c:showCatName val="1"/>
              <c:showSerName val="0"/>
              <c:showPercent val="1"/>
              <c:showBubbleSize val="0"/>
            </c:dLbl>
            <c:numFmt formatCode="0%" sourceLinked="0"/>
            <c:spPr>
              <a:noFill/>
              <a:ln w="23260">
                <a:noFill/>
              </a:ln>
            </c:spPr>
            <c:txPr>
              <a:bodyPr/>
              <a:lstStyle/>
              <a:p>
                <a:pPr>
                  <a:defRPr sz="1007" b="1" i="0" u="none" strike="noStrike" baseline="0">
                    <a:solidFill>
                      <a:srgbClr val="000000"/>
                    </a:solidFill>
                    <a:latin typeface="Arial"/>
                    <a:ea typeface="Arial"/>
                    <a:cs typeface="Arial"/>
                  </a:defRPr>
                </a:pPr>
                <a:endParaRPr lang="es-AR"/>
              </a:p>
            </c:txPr>
            <c:showLegendKey val="0"/>
            <c:showVal val="0"/>
            <c:showCatName val="1"/>
            <c:showSerName val="0"/>
            <c:showPercent val="1"/>
            <c:showBubbleSize val="0"/>
            <c:showLeaderLines val="1"/>
          </c:dLbls>
          <c:cat>
            <c:strRef>
              <c:f>Sheet1!$B$1:$C$1</c:f>
              <c:strCache>
                <c:ptCount val="2"/>
                <c:pt idx="0">
                  <c:v>Si</c:v>
                </c:pt>
                <c:pt idx="1">
                  <c:v>No</c:v>
                </c:pt>
              </c:strCache>
            </c:strRef>
          </c:cat>
          <c:val>
            <c:numRef>
              <c:f>Sheet1!$B$2:$C$2</c:f>
              <c:numCache>
                <c:formatCode>General</c:formatCode>
                <c:ptCount val="2"/>
                <c:pt idx="0">
                  <c:v>39</c:v>
                </c:pt>
                <c:pt idx="1">
                  <c:v>68</c:v>
                </c:pt>
              </c:numCache>
            </c:numRef>
          </c:val>
        </c:ser>
        <c:ser>
          <c:idx val="1"/>
          <c:order val="1"/>
          <c:tx>
            <c:strRef>
              <c:f>Sheet1!$A$3</c:f>
              <c:strCache>
                <c:ptCount val="1"/>
              </c:strCache>
            </c:strRef>
          </c:tx>
          <c:spPr>
            <a:solidFill>
              <a:srgbClr val="993366"/>
            </a:solidFill>
            <a:ln w="11630">
              <a:solidFill>
                <a:srgbClr val="000000"/>
              </a:solidFill>
              <a:prstDash val="solid"/>
            </a:ln>
          </c:spPr>
          <c:explosion val="24"/>
          <c:dPt>
            <c:idx val="0"/>
            <c:bubble3D val="0"/>
            <c:spPr>
              <a:solidFill>
                <a:srgbClr val="9999FF"/>
              </a:solidFill>
              <a:ln w="11630">
                <a:solidFill>
                  <a:srgbClr val="000000"/>
                </a:solidFill>
                <a:prstDash val="solid"/>
              </a:ln>
            </c:spPr>
          </c:dPt>
          <c:dPt>
            <c:idx val="1"/>
            <c:bubble3D val="0"/>
          </c:dPt>
          <c:dLbls>
            <c:numFmt formatCode="0%" sourceLinked="0"/>
            <c:spPr>
              <a:noFill/>
              <a:ln w="23260">
                <a:noFill/>
              </a:ln>
            </c:spPr>
            <c:txPr>
              <a:bodyPr/>
              <a:lstStyle/>
              <a:p>
                <a:pPr>
                  <a:defRPr sz="1992" b="1" i="0" u="none" strike="noStrike" baseline="0">
                    <a:solidFill>
                      <a:srgbClr val="000000"/>
                    </a:solidFill>
                    <a:latin typeface="Arial"/>
                    <a:ea typeface="Arial"/>
                    <a:cs typeface="Arial"/>
                  </a:defRPr>
                </a:pPr>
                <a:endParaRPr lang="es-AR"/>
              </a:p>
            </c:txPr>
            <c:showLegendKey val="0"/>
            <c:showVal val="0"/>
            <c:showCatName val="1"/>
            <c:showSerName val="0"/>
            <c:showPercent val="1"/>
            <c:showBubbleSize val="0"/>
            <c:showLeaderLines val="1"/>
          </c:dLbls>
          <c:cat>
            <c:strRef>
              <c:f>Sheet1!$B$1:$C$1</c:f>
              <c:strCache>
                <c:ptCount val="2"/>
                <c:pt idx="0">
                  <c:v>Si</c:v>
                </c:pt>
                <c:pt idx="1">
                  <c:v>No</c:v>
                </c:pt>
              </c:strCache>
            </c:strRef>
          </c:cat>
          <c:val>
            <c:numRef>
              <c:f>Sheet1!$B$3:$C$3</c:f>
              <c:numCache>
                <c:formatCode>General</c:formatCode>
                <c:ptCount val="2"/>
              </c:numCache>
            </c:numRef>
          </c:val>
        </c:ser>
        <c:ser>
          <c:idx val="2"/>
          <c:order val="2"/>
          <c:tx>
            <c:strRef>
              <c:f>Sheet1!$A$4</c:f>
              <c:strCache>
                <c:ptCount val="1"/>
              </c:strCache>
            </c:strRef>
          </c:tx>
          <c:spPr>
            <a:solidFill>
              <a:srgbClr val="FFFFCC"/>
            </a:solidFill>
            <a:ln w="11630">
              <a:solidFill>
                <a:srgbClr val="000000"/>
              </a:solidFill>
              <a:prstDash val="solid"/>
            </a:ln>
          </c:spPr>
          <c:explosion val="24"/>
          <c:dPt>
            <c:idx val="0"/>
            <c:bubble3D val="0"/>
            <c:spPr>
              <a:solidFill>
                <a:srgbClr val="9999FF"/>
              </a:solidFill>
              <a:ln w="11630">
                <a:solidFill>
                  <a:srgbClr val="000000"/>
                </a:solidFill>
                <a:prstDash val="solid"/>
              </a:ln>
            </c:spPr>
          </c:dPt>
          <c:dPt>
            <c:idx val="1"/>
            <c:bubble3D val="0"/>
            <c:spPr>
              <a:solidFill>
                <a:srgbClr val="993366"/>
              </a:solidFill>
              <a:ln w="11630">
                <a:solidFill>
                  <a:srgbClr val="000000"/>
                </a:solidFill>
                <a:prstDash val="solid"/>
              </a:ln>
            </c:spPr>
          </c:dPt>
          <c:dLbls>
            <c:numFmt formatCode="0%" sourceLinked="0"/>
            <c:spPr>
              <a:noFill/>
              <a:ln w="23260">
                <a:noFill/>
              </a:ln>
            </c:spPr>
            <c:txPr>
              <a:bodyPr/>
              <a:lstStyle/>
              <a:p>
                <a:pPr>
                  <a:defRPr sz="1992" b="1" i="0" u="none" strike="noStrike" baseline="0">
                    <a:solidFill>
                      <a:srgbClr val="000000"/>
                    </a:solidFill>
                    <a:latin typeface="Arial"/>
                    <a:ea typeface="Arial"/>
                    <a:cs typeface="Arial"/>
                  </a:defRPr>
                </a:pPr>
                <a:endParaRPr lang="es-AR"/>
              </a:p>
            </c:txPr>
            <c:showLegendKey val="0"/>
            <c:showVal val="0"/>
            <c:showCatName val="1"/>
            <c:showSerName val="0"/>
            <c:showPercent val="1"/>
            <c:showBubbleSize val="0"/>
            <c:showLeaderLines val="1"/>
          </c:dLbls>
          <c:cat>
            <c:strRef>
              <c:f>Sheet1!$B$1:$C$1</c:f>
              <c:strCache>
                <c:ptCount val="2"/>
                <c:pt idx="0">
                  <c:v>Si</c:v>
                </c:pt>
                <c:pt idx="1">
                  <c:v>No</c:v>
                </c:pt>
              </c:strCache>
            </c:strRef>
          </c:cat>
          <c:val>
            <c:numRef>
              <c:f>Sheet1!$B$4:$C$4</c:f>
              <c:numCache>
                <c:formatCode>General</c:formatCode>
                <c:ptCount val="2"/>
              </c:numCache>
            </c:numRef>
          </c:val>
        </c:ser>
        <c:dLbls>
          <c:showLegendKey val="0"/>
          <c:showVal val="0"/>
          <c:showCatName val="1"/>
          <c:showSerName val="0"/>
          <c:showPercent val="1"/>
          <c:showBubbleSize val="0"/>
          <c:showLeaderLines val="1"/>
        </c:dLbls>
      </c:pie3DChart>
      <c:spPr>
        <a:noFill/>
        <a:ln w="23260">
          <a:noFill/>
        </a:ln>
      </c:spPr>
    </c:plotArea>
    <c:legend>
      <c:legendPos val="b"/>
      <c:layout>
        <c:manualLayout>
          <c:xMode val="edge"/>
          <c:yMode val="edge"/>
          <c:x val="0.41328413284132842"/>
          <c:y val="0.88850174216027877"/>
          <c:w val="0.16236162361623616"/>
          <c:h val="9.4076655052264813E-2"/>
        </c:manualLayout>
      </c:layout>
      <c:overlay val="0"/>
      <c:spPr>
        <a:noFill/>
        <a:ln w="2907">
          <a:solidFill>
            <a:srgbClr val="000000"/>
          </a:solidFill>
          <a:prstDash val="solid"/>
        </a:ln>
      </c:spPr>
      <c:txPr>
        <a:bodyPr/>
        <a:lstStyle/>
        <a:p>
          <a:pPr>
            <a:defRPr sz="1007" b="1" i="0" u="none" strike="noStrike" baseline="0">
              <a:solidFill>
                <a:srgbClr val="000000"/>
              </a:solidFill>
              <a:latin typeface="Arial"/>
              <a:ea typeface="Arial"/>
              <a:cs typeface="Arial"/>
            </a:defRPr>
          </a:pPr>
          <a:endParaRPr lang="es-AR"/>
        </a:p>
      </c:txPr>
    </c:legend>
    <c:plotVisOnly val="1"/>
    <c:dispBlanksAs val="zero"/>
    <c:showDLblsOverMax val="0"/>
  </c:chart>
  <c:spPr>
    <a:noFill/>
    <a:ln>
      <a:noFill/>
    </a:ln>
  </c:spPr>
  <c:txPr>
    <a:bodyPr/>
    <a:lstStyle/>
    <a:p>
      <a:pPr>
        <a:defRPr sz="1099" b="1" i="0" u="none" strike="noStrike" baseline="0">
          <a:solidFill>
            <a:srgbClr val="000000"/>
          </a:solidFill>
          <a:latin typeface="Arial"/>
          <a:ea typeface="Arial"/>
          <a:cs typeface="Arial"/>
        </a:defRPr>
      </a:pPr>
      <a:endParaRPr lang="es-AR"/>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kumimoji="0" sz="1200" b="0">
                <a:solidFill>
                  <a:schemeClr val="tx1"/>
                </a:solidFill>
                <a:effectLst/>
                <a:latin typeface="Times New Roman" pitchFamily="18" charset="0"/>
              </a:defRPr>
            </a:lvl1pPr>
          </a:lstStyle>
          <a:p>
            <a:endParaRPr lang="es-ES_tradnl"/>
          </a:p>
        </p:txBody>
      </p:sp>
      <p:sp>
        <p:nvSpPr>
          <p:cNvPr id="921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200" b="0">
                <a:solidFill>
                  <a:schemeClr val="tx1"/>
                </a:solidFill>
                <a:effectLst/>
                <a:latin typeface="Times New Roman" pitchFamily="18" charset="0"/>
              </a:defRPr>
            </a:lvl1pPr>
          </a:lstStyle>
          <a:p>
            <a:endParaRPr lang="es-ES_tradnl"/>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kumimoji="0" sz="1200" b="0">
                <a:solidFill>
                  <a:schemeClr val="tx1"/>
                </a:solidFill>
                <a:effectLst/>
                <a:latin typeface="Times New Roman" pitchFamily="18" charset="0"/>
              </a:defRPr>
            </a:lvl1pPr>
          </a:lstStyle>
          <a:p>
            <a:endParaRPr lang="es-ES_tradnl"/>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200" b="0">
                <a:solidFill>
                  <a:schemeClr val="tx1"/>
                </a:solidFill>
                <a:effectLst/>
                <a:latin typeface="Times New Roman" pitchFamily="18" charset="0"/>
              </a:defRPr>
            </a:lvl1pPr>
          </a:lstStyle>
          <a:p>
            <a:fld id="{528F2D22-4847-49DC-80F7-06E4BC607DEB}" type="slidenum">
              <a:rPr lang="es-ES_tradnl"/>
              <a:pPr/>
              <a:t>‹Nº›</a:t>
            </a:fld>
            <a:endParaRPr lang="es-ES_tradnl"/>
          </a:p>
        </p:txBody>
      </p:sp>
    </p:spTree>
    <p:extLst>
      <p:ext uri="{BB962C8B-B14F-4D97-AF65-F5344CB8AC3E}">
        <p14:creationId xmlns:p14="http://schemas.microsoft.com/office/powerpoint/2010/main" val="7721857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3074" name="Group 2"/>
          <p:cNvGrpSpPr>
            <a:grpSpLocks/>
          </p:cNvGrpSpPr>
          <p:nvPr/>
        </p:nvGrpSpPr>
        <p:grpSpPr bwMode="auto">
          <a:xfrm>
            <a:off x="-3174" y="2438401"/>
            <a:ext cx="9147175" cy="1063625"/>
            <a:chOff x="-2" y="1536"/>
            <a:chExt cx="5762" cy="670"/>
          </a:xfrm>
        </p:grpSpPr>
        <p:grpSp>
          <p:nvGrpSpPr>
            <p:cNvPr id="3075" name="Group 3"/>
            <p:cNvGrpSpPr>
              <a:grpSpLocks/>
            </p:cNvGrpSpPr>
            <p:nvPr/>
          </p:nvGrpSpPr>
          <p:grpSpPr bwMode="auto">
            <a:xfrm flipH="1">
              <a:off x="-2" y="1562"/>
              <a:ext cx="5762" cy="638"/>
              <a:chOff x="-2" y="1562"/>
              <a:chExt cx="5762" cy="638"/>
            </a:xfrm>
          </p:grpSpPr>
          <p:sp>
            <p:nvSpPr>
              <p:cNvPr id="3076" name="Freeform 4"/>
              <p:cNvSpPr>
                <a:spLocks/>
              </p:cNvSpPr>
              <p:nvPr/>
            </p:nvSpPr>
            <p:spPr bwMode="ltGray">
              <a:xfrm rot="-5400000">
                <a:off x="2559" y="-993"/>
                <a:ext cx="624" cy="5745"/>
              </a:xfrm>
              <a:custGeom>
                <a:avLst/>
                <a:gdLst>
                  <a:gd name="T0" fmla="*/ 0 w 1000"/>
                  <a:gd name="T1" fmla="*/ 0 h 720"/>
                  <a:gd name="T2" fmla="*/ 0 w 1000"/>
                  <a:gd name="T3" fmla="*/ 720 h 720"/>
                  <a:gd name="T4" fmla="*/ 1000 w 1000"/>
                  <a:gd name="T5" fmla="*/ 720 h 720"/>
                  <a:gd name="T6" fmla="*/ 1000 w 1000"/>
                  <a:gd name="T7" fmla="*/ 0 h 720"/>
                  <a:gd name="T8" fmla="*/ 0 w 1000"/>
                  <a:gd name="T9" fmla="*/ 0 h 720"/>
                </a:gdLst>
                <a:ahLst/>
                <a:cxnLst>
                  <a:cxn ang="0">
                    <a:pos x="T0" y="T1"/>
                  </a:cxn>
                  <a:cxn ang="0">
                    <a:pos x="T2" y="T3"/>
                  </a:cxn>
                  <a:cxn ang="0">
                    <a:pos x="T4" y="T5"/>
                  </a:cxn>
                  <a:cxn ang="0">
                    <a:pos x="T6" y="T7"/>
                  </a:cxn>
                  <a:cxn ang="0">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77" name="Freeform 5"/>
              <p:cNvSpPr>
                <a:spLocks/>
              </p:cNvSpPr>
              <p:nvPr/>
            </p:nvSpPr>
            <p:spPr bwMode="ltGray">
              <a:xfrm rot="-5400000">
                <a:off x="1323" y="1669"/>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78" name="Freeform 6"/>
              <p:cNvSpPr>
                <a:spLocks/>
              </p:cNvSpPr>
              <p:nvPr/>
            </p:nvSpPr>
            <p:spPr bwMode="ltGray">
              <a:xfrm rot="-5400000">
                <a:off x="982" y="1669"/>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79" name="Freeform 7"/>
              <p:cNvSpPr>
                <a:spLocks/>
              </p:cNvSpPr>
              <p:nvPr/>
            </p:nvSpPr>
            <p:spPr bwMode="ltGray">
              <a:xfrm rot="-5400000">
                <a:off x="-57" y="1752"/>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s-AR"/>
              </a:p>
            </p:txBody>
          </p:sp>
          <p:sp>
            <p:nvSpPr>
              <p:cNvPr id="3080" name="Freeform 8"/>
              <p:cNvSpPr>
                <a:spLocks/>
              </p:cNvSpPr>
              <p:nvPr/>
            </p:nvSpPr>
            <p:spPr bwMode="ltGray">
              <a:xfrm rot="-5400000">
                <a:off x="664" y="1733"/>
                <a:ext cx="624" cy="294"/>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81" name="Freeform 9"/>
              <p:cNvSpPr>
                <a:spLocks/>
              </p:cNvSpPr>
              <p:nvPr/>
            </p:nvSpPr>
            <p:spPr bwMode="ltGray">
              <a:xfrm rot="-5400000">
                <a:off x="442" y="1699"/>
                <a:ext cx="624" cy="362"/>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82" name="Freeform 10"/>
              <p:cNvSpPr>
                <a:spLocks/>
              </p:cNvSpPr>
              <p:nvPr/>
            </p:nvSpPr>
            <p:spPr bwMode="ltGray">
              <a:xfrm rot="-5400000">
                <a:off x="156" y="1726"/>
                <a:ext cx="632" cy="315"/>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83" name="Freeform 11"/>
              <p:cNvSpPr>
                <a:spLocks/>
              </p:cNvSpPr>
              <p:nvPr/>
            </p:nvSpPr>
            <p:spPr bwMode="ltGray">
              <a:xfrm rot="-5400000">
                <a:off x="3211" y="1664"/>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84" name="Freeform 12"/>
              <p:cNvSpPr>
                <a:spLocks/>
              </p:cNvSpPr>
              <p:nvPr/>
            </p:nvSpPr>
            <p:spPr bwMode="ltGray">
              <a:xfrm rot="-5400000">
                <a:off x="2870" y="1664"/>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85" name="Freeform 13"/>
              <p:cNvSpPr>
                <a:spLocks/>
              </p:cNvSpPr>
              <p:nvPr/>
            </p:nvSpPr>
            <p:spPr bwMode="ltGray">
              <a:xfrm rot="-5400000">
                <a:off x="1830" y="1747"/>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s-AR"/>
              </a:p>
            </p:txBody>
          </p:sp>
          <p:sp>
            <p:nvSpPr>
              <p:cNvPr id="3086" name="Freeform 14"/>
              <p:cNvSpPr>
                <a:spLocks/>
              </p:cNvSpPr>
              <p:nvPr/>
            </p:nvSpPr>
            <p:spPr bwMode="ltGray">
              <a:xfrm rot="-5400000">
                <a:off x="2551" y="1728"/>
                <a:ext cx="624" cy="294"/>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87" name="Freeform 15"/>
              <p:cNvSpPr>
                <a:spLocks/>
              </p:cNvSpPr>
              <p:nvPr/>
            </p:nvSpPr>
            <p:spPr bwMode="ltGray">
              <a:xfrm rot="-5400000">
                <a:off x="2330" y="1694"/>
                <a:ext cx="624" cy="361"/>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88" name="Freeform 16"/>
              <p:cNvSpPr>
                <a:spLocks/>
              </p:cNvSpPr>
              <p:nvPr/>
            </p:nvSpPr>
            <p:spPr bwMode="ltGray">
              <a:xfrm rot="-5400000">
                <a:off x="2043" y="1721"/>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89" name="Freeform 17"/>
              <p:cNvSpPr>
                <a:spLocks/>
              </p:cNvSpPr>
              <p:nvPr/>
            </p:nvSpPr>
            <p:spPr bwMode="ltGray">
              <a:xfrm rot="-5400000">
                <a:off x="4077" y="1669"/>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90" name="Freeform 18"/>
              <p:cNvSpPr>
                <a:spLocks/>
              </p:cNvSpPr>
              <p:nvPr/>
            </p:nvSpPr>
            <p:spPr bwMode="ltGray">
              <a:xfrm rot="-5400000">
                <a:off x="3736" y="1669"/>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91" name="Freeform 19"/>
              <p:cNvSpPr>
                <a:spLocks/>
              </p:cNvSpPr>
              <p:nvPr/>
            </p:nvSpPr>
            <p:spPr bwMode="ltGray">
              <a:xfrm rot="-5400000">
                <a:off x="4584" y="1747"/>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s-AR"/>
              </a:p>
            </p:txBody>
          </p:sp>
          <p:sp>
            <p:nvSpPr>
              <p:cNvPr id="3092" name="Freeform 20"/>
              <p:cNvSpPr>
                <a:spLocks/>
              </p:cNvSpPr>
              <p:nvPr/>
            </p:nvSpPr>
            <p:spPr bwMode="ltGray">
              <a:xfrm>
                <a:off x="5469" y="1562"/>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Lst>
                <a:ahLst/>
                <a:cxnLst>
                  <a:cxn ang="0">
                    <a:pos x="T0" y="T1"/>
                  </a:cxn>
                  <a:cxn ang="0">
                    <a:pos x="T2" y="T3"/>
                  </a:cxn>
                  <a:cxn ang="0">
                    <a:pos x="T4" y="T5"/>
                  </a:cxn>
                  <a:cxn ang="0">
                    <a:pos x="T6" y="T7"/>
                  </a:cxn>
                  <a:cxn ang="0">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93" name="Freeform 21"/>
              <p:cNvSpPr>
                <a:spLocks/>
              </p:cNvSpPr>
              <p:nvPr/>
            </p:nvSpPr>
            <p:spPr bwMode="ltGray">
              <a:xfrm rot="-5400000">
                <a:off x="5084" y="1694"/>
                <a:ext cx="624" cy="361"/>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3094" name="Freeform 22"/>
              <p:cNvSpPr>
                <a:spLocks/>
              </p:cNvSpPr>
              <p:nvPr/>
            </p:nvSpPr>
            <p:spPr bwMode="ltGray">
              <a:xfrm rot="-5400000">
                <a:off x="4797" y="1721"/>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grpSp>
        <p:sp>
          <p:nvSpPr>
            <p:cNvPr id="3095" name="Freeform 23"/>
            <p:cNvSpPr>
              <a:spLocks/>
            </p:cNvSpPr>
            <p:nvPr/>
          </p:nvSpPr>
          <p:spPr bwMode="ltGray">
            <a:xfrm flipH="1">
              <a:off x="-2" y="1536"/>
              <a:ext cx="5762" cy="412"/>
            </a:xfrm>
            <a:custGeom>
              <a:avLst/>
              <a:gdLst>
                <a:gd name="T0" fmla="*/ 0 w 5762"/>
                <a:gd name="T1" fmla="*/ 196 h 385"/>
                <a:gd name="T2" fmla="*/ 5762 w 5762"/>
                <a:gd name="T3" fmla="*/ 188 h 385"/>
                <a:gd name="T4" fmla="*/ 5762 w 5762"/>
                <a:gd name="T5" fmla="*/ 4 h 385"/>
                <a:gd name="T6" fmla="*/ 0 w 5762"/>
                <a:gd name="T7" fmla="*/ 0 h 385"/>
                <a:gd name="T8" fmla="*/ 0 w 5762"/>
                <a:gd name="T9" fmla="*/ 196 h 385"/>
              </a:gdLst>
              <a:ahLst/>
              <a:cxnLst>
                <a:cxn ang="0">
                  <a:pos x="T0" y="T1"/>
                </a:cxn>
                <a:cxn ang="0">
                  <a:pos x="T2" y="T3"/>
                </a:cxn>
                <a:cxn ang="0">
                  <a:pos x="T4" y="T5"/>
                </a:cxn>
                <a:cxn ang="0">
                  <a:pos x="T6" y="T7"/>
                </a:cxn>
                <a:cxn ang="0">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5400000" scaled="1"/>
            </a:gradFill>
            <a:ln>
              <a:noFill/>
            </a:ln>
            <a:effectLst/>
            <a:extLst>
              <a:ext uri="{91240B29-F687-4F45-9708-019B960494DF}">
                <a14:hiddenLine xmlns:a14="http://schemas.microsoft.com/office/drawing/2010/main" w="9525" cap="flat">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p>
          </p:txBody>
        </p:sp>
        <p:sp>
          <p:nvSpPr>
            <p:cNvPr id="3096" name="Freeform 24"/>
            <p:cNvSpPr>
              <a:spLocks/>
            </p:cNvSpPr>
            <p:nvPr/>
          </p:nvSpPr>
          <p:spPr bwMode="ltGray">
            <a:xfrm flipH="1">
              <a:off x="-2" y="2017"/>
              <a:ext cx="5761" cy="189"/>
            </a:xfrm>
            <a:custGeom>
              <a:avLst/>
              <a:gdLst>
                <a:gd name="T0" fmla="*/ 0 w 5761"/>
                <a:gd name="T1" fmla="*/ 28 h 189"/>
                <a:gd name="T2" fmla="*/ 5761 w 5761"/>
                <a:gd name="T3" fmla="*/ 0 h 189"/>
                <a:gd name="T4" fmla="*/ 5761 w 5761"/>
                <a:gd name="T5" fmla="*/ 189 h 189"/>
                <a:gd name="T6" fmla="*/ 1 w 5761"/>
                <a:gd name="T7" fmla="*/ 189 h 189"/>
                <a:gd name="T8" fmla="*/ 0 w 5761"/>
                <a:gd name="T9" fmla="*/ 28 h 189"/>
              </a:gdLst>
              <a:ahLst/>
              <a:cxnLst>
                <a:cxn ang="0">
                  <a:pos x="T0" y="T1"/>
                </a:cxn>
                <a:cxn ang="0">
                  <a:pos x="T2" y="T3"/>
                </a:cxn>
                <a:cxn ang="0">
                  <a:pos x="T4" y="T5"/>
                </a:cxn>
                <a:cxn ang="0">
                  <a:pos x="T6" y="T7"/>
                </a:cxn>
                <a:cxn ang="0">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5400000" scaled="1"/>
            </a:gradFill>
            <a:ln>
              <a:noFill/>
            </a:ln>
            <a:effectLst/>
            <a:extLst>
              <a:ext uri="{91240B29-F687-4F45-9708-019B960494DF}">
                <a14:hiddenLine xmlns:a14="http://schemas.microsoft.com/office/drawing/2010/main" w="9525" cap="flat">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p>
          </p:txBody>
        </p:sp>
      </p:grpSp>
      <p:sp>
        <p:nvSpPr>
          <p:cNvPr id="3097"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smtClean="0"/>
              <a:t>Haga clic para modificar el estilo de título del patrón</a:t>
            </a:r>
          </a:p>
        </p:txBody>
      </p:sp>
      <p:sp>
        <p:nvSpPr>
          <p:cNvPr id="3098" name="Rectangle 26"/>
          <p:cNvSpPr>
            <a:spLocks noGrp="1" noChangeArrowheads="1"/>
          </p:cNvSpPr>
          <p:nvPr>
            <p:ph type="subTitle" idx="1"/>
          </p:nvPr>
        </p:nvSpPr>
        <p:spPr>
          <a:xfrm>
            <a:off x="1166813" y="3886200"/>
            <a:ext cx="6400800" cy="1752600"/>
          </a:xfrm>
        </p:spPr>
        <p:txBody>
          <a:bodyPr/>
          <a:lstStyle>
            <a:lvl1pPr marL="0" indent="0">
              <a:defRPr/>
            </a:lvl1pPr>
          </a:lstStyle>
          <a:p>
            <a:pPr lvl="0"/>
            <a:r>
              <a:rPr lang="en-US" noProof="0" smtClean="0"/>
              <a:t>Haga clic para modificar el estilo de subtítulo del patrón</a:t>
            </a:r>
          </a:p>
        </p:txBody>
      </p:sp>
      <p:sp>
        <p:nvSpPr>
          <p:cNvPr id="3099" name="Rectangle 27"/>
          <p:cNvSpPr>
            <a:spLocks noGrp="1" noChangeArrowheads="1"/>
          </p:cNvSpPr>
          <p:nvPr>
            <p:ph type="dt" sz="half" idx="2"/>
          </p:nvPr>
        </p:nvSpPr>
        <p:spPr>
          <a:xfrm>
            <a:off x="1166813" y="6248400"/>
            <a:ext cx="1905000" cy="457200"/>
          </a:xfrm>
        </p:spPr>
        <p:txBody>
          <a:bodyPr/>
          <a:lstStyle>
            <a:lvl1pPr>
              <a:defRPr>
                <a:solidFill>
                  <a:srgbClr val="000000"/>
                </a:solidFill>
              </a:defRPr>
            </a:lvl1pPr>
          </a:lstStyle>
          <a:p>
            <a:endParaRPr lang="en-US"/>
          </a:p>
        </p:txBody>
      </p:sp>
      <p:sp>
        <p:nvSpPr>
          <p:cNvPr id="3100" name="Rectangle 28"/>
          <p:cNvSpPr>
            <a:spLocks noGrp="1" noChangeArrowheads="1"/>
          </p:cNvSpPr>
          <p:nvPr>
            <p:ph type="ftr" sz="quarter" idx="3"/>
          </p:nvPr>
        </p:nvSpPr>
        <p:spPr/>
        <p:txBody>
          <a:bodyPr/>
          <a:lstStyle>
            <a:lvl1pPr>
              <a:defRPr>
                <a:solidFill>
                  <a:srgbClr val="000000"/>
                </a:solidFill>
              </a:defRPr>
            </a:lvl1pPr>
          </a:lstStyle>
          <a:p>
            <a:endParaRPr lang="en-US"/>
          </a:p>
        </p:txBody>
      </p:sp>
      <p:sp>
        <p:nvSpPr>
          <p:cNvPr id="3101" name="Rectangle 29"/>
          <p:cNvSpPr>
            <a:spLocks noGrp="1" noChangeArrowheads="1"/>
          </p:cNvSpPr>
          <p:nvPr>
            <p:ph type="sldNum" sz="quarter" idx="4"/>
          </p:nvPr>
        </p:nvSpPr>
        <p:spPr/>
        <p:txBody>
          <a:bodyPr/>
          <a:lstStyle>
            <a:lvl1pPr>
              <a:defRPr>
                <a:solidFill>
                  <a:srgbClr val="000000"/>
                </a:solidFill>
              </a:defRPr>
            </a:lvl1pPr>
          </a:lstStyle>
          <a:p>
            <a:fld id="{650684E3-FE2B-4FD5-8744-106210EEE853}" type="slidenum">
              <a:rPr lang="en-US"/>
              <a:pPr/>
              <a:t>‹Nº›</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lvl1pPr>
              <a:defRPr/>
            </a:lvl1pPr>
          </a:lstStyle>
          <a:p>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492302F1-9978-4C93-94DA-A37B44EA0FA3}" type="slidenum">
              <a:rPr lang="en-US"/>
              <a:pPr/>
              <a:t>‹Nº›</a:t>
            </a:fld>
            <a:endParaRPr lang="en-US"/>
          </a:p>
        </p:txBody>
      </p:sp>
    </p:spTree>
    <p:extLst>
      <p:ext uri="{BB962C8B-B14F-4D97-AF65-F5344CB8AC3E}">
        <p14:creationId xmlns:p14="http://schemas.microsoft.com/office/powerpoint/2010/main" val="19195769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002463" y="457200"/>
            <a:ext cx="1943100" cy="5638800"/>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1173163" y="457200"/>
            <a:ext cx="5676900" cy="56388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lvl1pPr>
              <a:defRPr/>
            </a:lvl1pPr>
          </a:lstStyle>
          <a:p>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8BDA1028-CAA5-4758-91CC-4B9864059CE3}" type="slidenum">
              <a:rPr lang="en-US"/>
              <a:pPr/>
              <a:t>‹Nº›</a:t>
            </a:fld>
            <a:endParaRPr lang="en-US"/>
          </a:p>
        </p:txBody>
      </p:sp>
    </p:spTree>
    <p:extLst>
      <p:ext uri="{BB962C8B-B14F-4D97-AF65-F5344CB8AC3E}">
        <p14:creationId xmlns:p14="http://schemas.microsoft.com/office/powerpoint/2010/main" val="359815614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ítulo y gráfico">
    <p:spTree>
      <p:nvGrpSpPr>
        <p:cNvPr id="1" name=""/>
        <p:cNvGrpSpPr/>
        <p:nvPr/>
      </p:nvGrpSpPr>
      <p:grpSpPr>
        <a:xfrm>
          <a:off x="0" y="0"/>
          <a:ext cx="0" cy="0"/>
          <a:chOff x="0" y="0"/>
          <a:chExt cx="0" cy="0"/>
        </a:xfrm>
      </p:grpSpPr>
      <p:sp>
        <p:nvSpPr>
          <p:cNvPr id="2" name="1 Título"/>
          <p:cNvSpPr>
            <a:spLocks noGrp="1"/>
          </p:cNvSpPr>
          <p:nvPr>
            <p:ph type="title"/>
          </p:nvPr>
        </p:nvSpPr>
        <p:spPr>
          <a:xfrm>
            <a:off x="1173163" y="457200"/>
            <a:ext cx="7772400" cy="1143000"/>
          </a:xfrm>
        </p:spPr>
        <p:txBody>
          <a:bodyPr/>
          <a:lstStyle/>
          <a:p>
            <a:r>
              <a:rPr lang="es-ES" smtClean="0"/>
              <a:t>Haga clic para modificar el estilo de título del patrón</a:t>
            </a:r>
            <a:endParaRPr lang="es-AR"/>
          </a:p>
        </p:txBody>
      </p:sp>
      <p:sp>
        <p:nvSpPr>
          <p:cNvPr id="3" name="2 Marcador de gráfico"/>
          <p:cNvSpPr>
            <a:spLocks noGrp="1"/>
          </p:cNvSpPr>
          <p:nvPr>
            <p:ph type="chart" idx="1"/>
          </p:nvPr>
        </p:nvSpPr>
        <p:spPr>
          <a:xfrm>
            <a:off x="1173163" y="1981200"/>
            <a:ext cx="7772400" cy="4114800"/>
          </a:xfrm>
        </p:spPr>
        <p:txBody>
          <a:bodyPr/>
          <a:lstStyle/>
          <a:p>
            <a:endParaRPr lang="es-AR"/>
          </a:p>
        </p:txBody>
      </p:sp>
      <p:sp>
        <p:nvSpPr>
          <p:cNvPr id="4" name="3 Marcador de fecha"/>
          <p:cNvSpPr>
            <a:spLocks noGrp="1"/>
          </p:cNvSpPr>
          <p:nvPr>
            <p:ph type="dt" sz="half" idx="10"/>
          </p:nvPr>
        </p:nvSpPr>
        <p:spPr>
          <a:xfrm>
            <a:off x="1173163" y="6265863"/>
            <a:ext cx="1905000" cy="457200"/>
          </a:xfrm>
        </p:spPr>
        <p:txBody>
          <a:bodyPr/>
          <a:lstStyle>
            <a:lvl1pPr>
              <a:defRPr/>
            </a:lvl1pPr>
          </a:lstStyle>
          <a:p>
            <a:endParaRPr lang="en-US"/>
          </a:p>
        </p:txBody>
      </p:sp>
      <p:sp>
        <p:nvSpPr>
          <p:cNvPr id="5" name="4 Marcador de pie de página"/>
          <p:cNvSpPr>
            <a:spLocks noGrp="1"/>
          </p:cNvSpPr>
          <p:nvPr>
            <p:ph type="ftr" sz="quarter" idx="11"/>
          </p:nvPr>
        </p:nvSpPr>
        <p:spPr>
          <a:xfrm>
            <a:off x="3581400" y="6248400"/>
            <a:ext cx="2895600" cy="457200"/>
          </a:xfrm>
        </p:spPr>
        <p:txBody>
          <a:bodyPr/>
          <a:lstStyle>
            <a:lvl1pPr>
              <a:defRPr/>
            </a:lvl1pPr>
          </a:lstStyle>
          <a:p>
            <a:endParaRPr lang="en-US"/>
          </a:p>
        </p:txBody>
      </p:sp>
      <p:sp>
        <p:nvSpPr>
          <p:cNvPr id="6" name="5 Marcador de número de diapositiva"/>
          <p:cNvSpPr>
            <a:spLocks noGrp="1"/>
          </p:cNvSpPr>
          <p:nvPr>
            <p:ph type="sldNum" sz="quarter" idx="12"/>
          </p:nvPr>
        </p:nvSpPr>
        <p:spPr>
          <a:xfrm>
            <a:off x="7010400" y="6248400"/>
            <a:ext cx="1905000" cy="457200"/>
          </a:xfrm>
        </p:spPr>
        <p:txBody>
          <a:bodyPr/>
          <a:lstStyle>
            <a:lvl1pPr>
              <a:defRPr/>
            </a:lvl1pPr>
          </a:lstStyle>
          <a:p>
            <a:fld id="{A64CD338-7E4C-40EB-8EB2-E0AD7AC69AD9}" type="slidenum">
              <a:rPr lang="en-US"/>
              <a:pPr/>
              <a:t>‹Nº›</a:t>
            </a:fld>
            <a:endParaRPr lang="en-US"/>
          </a:p>
        </p:txBody>
      </p:sp>
    </p:spTree>
    <p:extLst>
      <p:ext uri="{BB962C8B-B14F-4D97-AF65-F5344CB8AC3E}">
        <p14:creationId xmlns:p14="http://schemas.microsoft.com/office/powerpoint/2010/main" val="32727120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OverTx" preserve="1">
  <p:cSld name="Título y 2 objetos encima del texto">
    <p:spTree>
      <p:nvGrpSpPr>
        <p:cNvPr id="1" name=""/>
        <p:cNvGrpSpPr/>
        <p:nvPr/>
      </p:nvGrpSpPr>
      <p:grpSpPr>
        <a:xfrm>
          <a:off x="0" y="0"/>
          <a:ext cx="0" cy="0"/>
          <a:chOff x="0" y="0"/>
          <a:chExt cx="0" cy="0"/>
        </a:xfrm>
      </p:grpSpPr>
      <p:sp>
        <p:nvSpPr>
          <p:cNvPr id="2" name="1 Título"/>
          <p:cNvSpPr>
            <a:spLocks noGrp="1"/>
          </p:cNvSpPr>
          <p:nvPr>
            <p:ph type="title"/>
          </p:nvPr>
        </p:nvSpPr>
        <p:spPr>
          <a:xfrm>
            <a:off x="1173163" y="457200"/>
            <a:ext cx="7772400" cy="1143000"/>
          </a:xfrm>
        </p:spPr>
        <p:txBody>
          <a:bodyPr/>
          <a:lstStyle/>
          <a:p>
            <a:r>
              <a:rPr lang="es-ES" smtClean="0"/>
              <a:t>Haga clic para modificar el estilo de título del patrón</a:t>
            </a:r>
            <a:endParaRPr lang="es-AR"/>
          </a:p>
        </p:txBody>
      </p:sp>
      <p:sp>
        <p:nvSpPr>
          <p:cNvPr id="3" name="2 Marcador de contenido"/>
          <p:cNvSpPr>
            <a:spLocks noGrp="1"/>
          </p:cNvSpPr>
          <p:nvPr>
            <p:ph sz="quarter" idx="1"/>
          </p:nvPr>
        </p:nvSpPr>
        <p:spPr>
          <a:xfrm>
            <a:off x="1173163" y="19812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quarter" idx="2"/>
          </p:nvPr>
        </p:nvSpPr>
        <p:spPr>
          <a:xfrm>
            <a:off x="5135563" y="19812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half" idx="3"/>
          </p:nvPr>
        </p:nvSpPr>
        <p:spPr>
          <a:xfrm>
            <a:off x="1173163" y="4114800"/>
            <a:ext cx="77724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5 Marcador de fecha"/>
          <p:cNvSpPr>
            <a:spLocks noGrp="1"/>
          </p:cNvSpPr>
          <p:nvPr>
            <p:ph type="dt" sz="half" idx="10"/>
          </p:nvPr>
        </p:nvSpPr>
        <p:spPr>
          <a:xfrm>
            <a:off x="1173163" y="6265863"/>
            <a:ext cx="1905000" cy="457200"/>
          </a:xfrm>
        </p:spPr>
        <p:txBody>
          <a:bodyPr/>
          <a:lstStyle>
            <a:lvl1pPr>
              <a:defRPr/>
            </a:lvl1pPr>
          </a:lstStyle>
          <a:p>
            <a:endParaRPr lang="en-US"/>
          </a:p>
        </p:txBody>
      </p:sp>
      <p:sp>
        <p:nvSpPr>
          <p:cNvPr id="7" name="6 Marcador de pie de página"/>
          <p:cNvSpPr>
            <a:spLocks noGrp="1"/>
          </p:cNvSpPr>
          <p:nvPr>
            <p:ph type="ftr" sz="quarter" idx="11"/>
          </p:nvPr>
        </p:nvSpPr>
        <p:spPr>
          <a:xfrm>
            <a:off x="3581400" y="6248400"/>
            <a:ext cx="2895600" cy="457200"/>
          </a:xfrm>
        </p:spPr>
        <p:txBody>
          <a:bodyPr/>
          <a:lstStyle>
            <a:lvl1pPr>
              <a:defRPr/>
            </a:lvl1pPr>
          </a:lstStyle>
          <a:p>
            <a:endParaRPr lang="en-US"/>
          </a:p>
        </p:txBody>
      </p:sp>
      <p:sp>
        <p:nvSpPr>
          <p:cNvPr id="8" name="7 Marcador de número de diapositiva"/>
          <p:cNvSpPr>
            <a:spLocks noGrp="1"/>
          </p:cNvSpPr>
          <p:nvPr>
            <p:ph type="sldNum" sz="quarter" idx="12"/>
          </p:nvPr>
        </p:nvSpPr>
        <p:spPr>
          <a:xfrm>
            <a:off x="7010400" y="6248400"/>
            <a:ext cx="1905000" cy="457200"/>
          </a:xfrm>
        </p:spPr>
        <p:txBody>
          <a:bodyPr/>
          <a:lstStyle>
            <a:lvl1pPr>
              <a:defRPr/>
            </a:lvl1pPr>
          </a:lstStyle>
          <a:p>
            <a:fld id="{19283012-D5E8-4AFE-AE8F-917AFA59C0AF}" type="slidenum">
              <a:rPr lang="en-US"/>
              <a:pPr/>
              <a:t>‹Nº›</a:t>
            </a:fld>
            <a:endParaRPr lang="en-US"/>
          </a:p>
        </p:txBody>
      </p:sp>
    </p:spTree>
    <p:extLst>
      <p:ext uri="{BB962C8B-B14F-4D97-AF65-F5344CB8AC3E}">
        <p14:creationId xmlns:p14="http://schemas.microsoft.com/office/powerpoint/2010/main" val="396278638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ítulo y texto encima de l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1173163" y="457200"/>
            <a:ext cx="7772400" cy="1143000"/>
          </a:xfrm>
        </p:spPr>
        <p:txBody>
          <a:bodyPr/>
          <a:lstStyle/>
          <a:p>
            <a:r>
              <a:rPr lang="es-ES" smtClean="0"/>
              <a:t>Haga clic para modificar el estilo de título del patrón</a:t>
            </a:r>
            <a:endParaRPr lang="es-AR"/>
          </a:p>
        </p:txBody>
      </p:sp>
      <p:sp>
        <p:nvSpPr>
          <p:cNvPr id="3" name="2 Marcador de texto"/>
          <p:cNvSpPr>
            <a:spLocks noGrp="1"/>
          </p:cNvSpPr>
          <p:nvPr>
            <p:ph type="body" sz="half" idx="1"/>
          </p:nvPr>
        </p:nvSpPr>
        <p:spPr>
          <a:xfrm>
            <a:off x="1173163" y="1981200"/>
            <a:ext cx="77724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1173163" y="4114800"/>
            <a:ext cx="77724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a:xfrm>
            <a:off x="1173163" y="6265863"/>
            <a:ext cx="1905000" cy="457200"/>
          </a:xfrm>
        </p:spPr>
        <p:txBody>
          <a:bodyPr/>
          <a:lstStyle>
            <a:lvl1pPr>
              <a:defRPr/>
            </a:lvl1pPr>
          </a:lstStyle>
          <a:p>
            <a:endParaRPr lang="en-US"/>
          </a:p>
        </p:txBody>
      </p:sp>
      <p:sp>
        <p:nvSpPr>
          <p:cNvPr id="6" name="5 Marcador de pie de página"/>
          <p:cNvSpPr>
            <a:spLocks noGrp="1"/>
          </p:cNvSpPr>
          <p:nvPr>
            <p:ph type="ftr" sz="quarter" idx="11"/>
          </p:nvPr>
        </p:nvSpPr>
        <p:spPr>
          <a:xfrm>
            <a:off x="3581400" y="6248400"/>
            <a:ext cx="2895600" cy="457200"/>
          </a:xfrm>
        </p:spPr>
        <p:txBody>
          <a:bodyPr/>
          <a:lstStyle>
            <a:lvl1pPr>
              <a:defRPr/>
            </a:lvl1pPr>
          </a:lstStyle>
          <a:p>
            <a:endParaRPr lang="en-US"/>
          </a:p>
        </p:txBody>
      </p:sp>
      <p:sp>
        <p:nvSpPr>
          <p:cNvPr id="7" name="6 Marcador de número de diapositiva"/>
          <p:cNvSpPr>
            <a:spLocks noGrp="1"/>
          </p:cNvSpPr>
          <p:nvPr>
            <p:ph type="sldNum" sz="quarter" idx="12"/>
          </p:nvPr>
        </p:nvSpPr>
        <p:spPr>
          <a:xfrm>
            <a:off x="7010400" y="6248400"/>
            <a:ext cx="1905000" cy="457200"/>
          </a:xfrm>
        </p:spPr>
        <p:txBody>
          <a:bodyPr/>
          <a:lstStyle>
            <a:lvl1pPr>
              <a:defRPr/>
            </a:lvl1pPr>
          </a:lstStyle>
          <a:p>
            <a:fld id="{B0C827F6-863E-44E2-BF8C-98BCCF56CDDD}" type="slidenum">
              <a:rPr lang="en-US"/>
              <a:pPr/>
              <a:t>‹Nº›</a:t>
            </a:fld>
            <a:endParaRPr lang="en-US"/>
          </a:p>
        </p:txBody>
      </p:sp>
    </p:spTree>
    <p:extLst>
      <p:ext uri="{BB962C8B-B14F-4D97-AF65-F5344CB8AC3E}">
        <p14:creationId xmlns:p14="http://schemas.microsoft.com/office/powerpoint/2010/main" val="371723747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173163" y="457200"/>
            <a:ext cx="7772400" cy="1143000"/>
          </a:xfrm>
        </p:spPr>
        <p:txBody>
          <a:bodyPr/>
          <a:lstStyle/>
          <a:p>
            <a:r>
              <a:rPr lang="es-ES" smtClean="0"/>
              <a:t>Haga clic para modificar el estilo de título del patrón</a:t>
            </a:r>
            <a:endParaRPr lang="es-AR"/>
          </a:p>
        </p:txBody>
      </p:sp>
      <p:sp>
        <p:nvSpPr>
          <p:cNvPr id="3" name="2 Marcador de tabla"/>
          <p:cNvSpPr>
            <a:spLocks noGrp="1"/>
          </p:cNvSpPr>
          <p:nvPr>
            <p:ph type="tbl" idx="1"/>
          </p:nvPr>
        </p:nvSpPr>
        <p:spPr>
          <a:xfrm>
            <a:off x="1173163" y="1981200"/>
            <a:ext cx="7772400" cy="4114800"/>
          </a:xfrm>
        </p:spPr>
        <p:txBody>
          <a:bodyPr/>
          <a:lstStyle/>
          <a:p>
            <a:endParaRPr lang="es-AR"/>
          </a:p>
        </p:txBody>
      </p:sp>
      <p:sp>
        <p:nvSpPr>
          <p:cNvPr id="4" name="3 Marcador de fecha"/>
          <p:cNvSpPr>
            <a:spLocks noGrp="1"/>
          </p:cNvSpPr>
          <p:nvPr>
            <p:ph type="dt" sz="half" idx="10"/>
          </p:nvPr>
        </p:nvSpPr>
        <p:spPr>
          <a:xfrm>
            <a:off x="1173163" y="6265863"/>
            <a:ext cx="1905000" cy="457200"/>
          </a:xfrm>
        </p:spPr>
        <p:txBody>
          <a:bodyPr/>
          <a:lstStyle>
            <a:lvl1pPr>
              <a:defRPr/>
            </a:lvl1pPr>
          </a:lstStyle>
          <a:p>
            <a:endParaRPr lang="en-US"/>
          </a:p>
        </p:txBody>
      </p:sp>
      <p:sp>
        <p:nvSpPr>
          <p:cNvPr id="5" name="4 Marcador de pie de página"/>
          <p:cNvSpPr>
            <a:spLocks noGrp="1"/>
          </p:cNvSpPr>
          <p:nvPr>
            <p:ph type="ftr" sz="quarter" idx="11"/>
          </p:nvPr>
        </p:nvSpPr>
        <p:spPr>
          <a:xfrm>
            <a:off x="3581400" y="6248400"/>
            <a:ext cx="2895600" cy="457200"/>
          </a:xfrm>
        </p:spPr>
        <p:txBody>
          <a:bodyPr/>
          <a:lstStyle>
            <a:lvl1pPr>
              <a:defRPr/>
            </a:lvl1pPr>
          </a:lstStyle>
          <a:p>
            <a:endParaRPr lang="en-US"/>
          </a:p>
        </p:txBody>
      </p:sp>
      <p:sp>
        <p:nvSpPr>
          <p:cNvPr id="6" name="5 Marcador de número de diapositiva"/>
          <p:cNvSpPr>
            <a:spLocks noGrp="1"/>
          </p:cNvSpPr>
          <p:nvPr>
            <p:ph type="sldNum" sz="quarter" idx="12"/>
          </p:nvPr>
        </p:nvSpPr>
        <p:spPr>
          <a:xfrm>
            <a:off x="7010400" y="6248400"/>
            <a:ext cx="1905000" cy="457200"/>
          </a:xfrm>
        </p:spPr>
        <p:txBody>
          <a:bodyPr/>
          <a:lstStyle>
            <a:lvl1pPr>
              <a:defRPr/>
            </a:lvl1pPr>
          </a:lstStyle>
          <a:p>
            <a:fld id="{E4447602-ECF1-46FD-B239-64389A0BC49A}" type="slidenum">
              <a:rPr lang="en-US"/>
              <a:pPr/>
              <a:t>‹Nº›</a:t>
            </a:fld>
            <a:endParaRPr lang="en-US"/>
          </a:p>
        </p:txBody>
      </p:sp>
    </p:spTree>
    <p:extLst>
      <p:ext uri="{BB962C8B-B14F-4D97-AF65-F5344CB8AC3E}">
        <p14:creationId xmlns:p14="http://schemas.microsoft.com/office/powerpoint/2010/main" val="425480187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lvl1pPr>
              <a:defRPr/>
            </a:lvl1pPr>
          </a:lstStyle>
          <a:p>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46FDA9F2-78F6-4AAB-BA21-C96A11768481}" type="slidenum">
              <a:rPr lang="en-US"/>
              <a:pPr/>
              <a:t>‹Nº›</a:t>
            </a:fld>
            <a:endParaRPr lang="en-US"/>
          </a:p>
        </p:txBody>
      </p:sp>
    </p:spTree>
    <p:extLst>
      <p:ext uri="{BB962C8B-B14F-4D97-AF65-F5344CB8AC3E}">
        <p14:creationId xmlns:p14="http://schemas.microsoft.com/office/powerpoint/2010/main" val="364386432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BFFA33E0-CA96-47CC-8C5D-40A12DD8BB1B}" type="slidenum">
              <a:rPr lang="en-US"/>
              <a:pPr/>
              <a:t>‹Nº›</a:t>
            </a:fld>
            <a:endParaRPr lang="en-US"/>
          </a:p>
        </p:txBody>
      </p:sp>
    </p:spTree>
    <p:extLst>
      <p:ext uri="{BB962C8B-B14F-4D97-AF65-F5344CB8AC3E}">
        <p14:creationId xmlns:p14="http://schemas.microsoft.com/office/powerpoint/2010/main" val="193920840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p:txBody>
          <a:bodyPr/>
          <a:lstStyle>
            <a:lvl1pPr>
              <a:defRPr/>
            </a:lvl1pPr>
          </a:lstStyle>
          <a:p>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CF677212-94A4-4974-A3D0-5439852C9CE8}" type="slidenum">
              <a:rPr lang="en-US"/>
              <a:pPr/>
              <a:t>‹Nº›</a:t>
            </a:fld>
            <a:endParaRPr lang="en-US"/>
          </a:p>
        </p:txBody>
      </p:sp>
    </p:spTree>
    <p:extLst>
      <p:ext uri="{BB962C8B-B14F-4D97-AF65-F5344CB8AC3E}">
        <p14:creationId xmlns:p14="http://schemas.microsoft.com/office/powerpoint/2010/main" val="72593099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6 Marcador de fecha"/>
          <p:cNvSpPr>
            <a:spLocks noGrp="1"/>
          </p:cNvSpPr>
          <p:nvPr>
            <p:ph type="dt" sz="half" idx="10"/>
          </p:nvPr>
        </p:nvSpPr>
        <p:spPr/>
        <p:txBody>
          <a:bodyPr/>
          <a:lstStyle>
            <a:lvl1pPr>
              <a:defRPr/>
            </a:lvl1pPr>
          </a:lstStyle>
          <a:p>
            <a:endParaRPr lang="en-US"/>
          </a:p>
        </p:txBody>
      </p:sp>
      <p:sp>
        <p:nvSpPr>
          <p:cNvPr id="8" name="7 Marcador de pie de página"/>
          <p:cNvSpPr>
            <a:spLocks noGrp="1"/>
          </p:cNvSpPr>
          <p:nvPr>
            <p:ph type="ftr" sz="quarter" idx="11"/>
          </p:nvPr>
        </p:nvSpPr>
        <p:spPr/>
        <p:txBody>
          <a:bodyPr/>
          <a:lstStyle>
            <a:lvl1pPr>
              <a:defRPr/>
            </a:lvl1pPr>
          </a:lstStyle>
          <a:p>
            <a:endParaRPr lang="en-US"/>
          </a:p>
        </p:txBody>
      </p:sp>
      <p:sp>
        <p:nvSpPr>
          <p:cNvPr id="9" name="8 Marcador de número de diapositiva"/>
          <p:cNvSpPr>
            <a:spLocks noGrp="1"/>
          </p:cNvSpPr>
          <p:nvPr>
            <p:ph type="sldNum" sz="quarter" idx="12"/>
          </p:nvPr>
        </p:nvSpPr>
        <p:spPr/>
        <p:txBody>
          <a:bodyPr/>
          <a:lstStyle>
            <a:lvl1pPr>
              <a:defRPr/>
            </a:lvl1pPr>
          </a:lstStyle>
          <a:p>
            <a:fld id="{968821C5-1E2A-47C5-A344-9C38630D8EA0}" type="slidenum">
              <a:rPr lang="en-US"/>
              <a:pPr/>
              <a:t>‹Nº›</a:t>
            </a:fld>
            <a:endParaRPr lang="en-US"/>
          </a:p>
        </p:txBody>
      </p:sp>
    </p:spTree>
    <p:extLst>
      <p:ext uri="{BB962C8B-B14F-4D97-AF65-F5344CB8AC3E}">
        <p14:creationId xmlns:p14="http://schemas.microsoft.com/office/powerpoint/2010/main" val="10144093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fecha"/>
          <p:cNvSpPr>
            <a:spLocks noGrp="1"/>
          </p:cNvSpPr>
          <p:nvPr>
            <p:ph type="dt" sz="half" idx="10"/>
          </p:nvPr>
        </p:nvSpPr>
        <p:spPr/>
        <p:txBody>
          <a:bodyPr/>
          <a:lstStyle>
            <a:lvl1pPr>
              <a:defRPr/>
            </a:lvl1pPr>
          </a:lstStyle>
          <a:p>
            <a:endParaRPr lang="en-US"/>
          </a:p>
        </p:txBody>
      </p:sp>
      <p:sp>
        <p:nvSpPr>
          <p:cNvPr id="4" name="3 Marcador de pie de página"/>
          <p:cNvSpPr>
            <a:spLocks noGrp="1"/>
          </p:cNvSpPr>
          <p:nvPr>
            <p:ph type="ftr" sz="quarter" idx="11"/>
          </p:nvPr>
        </p:nvSpPr>
        <p:spPr/>
        <p:txBody>
          <a:bodyPr/>
          <a:lstStyle>
            <a:lvl1pPr>
              <a:defRPr/>
            </a:lvl1pPr>
          </a:lstStyle>
          <a:p>
            <a:endParaRPr lang="en-US"/>
          </a:p>
        </p:txBody>
      </p:sp>
      <p:sp>
        <p:nvSpPr>
          <p:cNvPr id="5" name="4 Marcador de número de diapositiva"/>
          <p:cNvSpPr>
            <a:spLocks noGrp="1"/>
          </p:cNvSpPr>
          <p:nvPr>
            <p:ph type="sldNum" sz="quarter" idx="12"/>
          </p:nvPr>
        </p:nvSpPr>
        <p:spPr/>
        <p:txBody>
          <a:bodyPr/>
          <a:lstStyle>
            <a:lvl1pPr>
              <a:defRPr/>
            </a:lvl1pPr>
          </a:lstStyle>
          <a:p>
            <a:fld id="{EFD13555-DEF9-4982-B5F1-AD396884073B}" type="slidenum">
              <a:rPr lang="en-US"/>
              <a:pPr/>
              <a:t>‹Nº›</a:t>
            </a:fld>
            <a:endParaRPr lang="en-US"/>
          </a:p>
        </p:txBody>
      </p:sp>
    </p:spTree>
    <p:extLst>
      <p:ext uri="{BB962C8B-B14F-4D97-AF65-F5344CB8AC3E}">
        <p14:creationId xmlns:p14="http://schemas.microsoft.com/office/powerpoint/2010/main" val="427370194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endParaRPr lang="en-US"/>
          </a:p>
        </p:txBody>
      </p:sp>
      <p:sp>
        <p:nvSpPr>
          <p:cNvPr id="3" name="2 Marcador de pie de página"/>
          <p:cNvSpPr>
            <a:spLocks noGrp="1"/>
          </p:cNvSpPr>
          <p:nvPr>
            <p:ph type="ftr" sz="quarter" idx="11"/>
          </p:nvPr>
        </p:nvSpPr>
        <p:spPr/>
        <p:txBody>
          <a:bodyPr/>
          <a:lstStyle>
            <a:lvl1pPr>
              <a:defRPr/>
            </a:lvl1pPr>
          </a:lstStyle>
          <a:p>
            <a:endParaRPr lang="en-US"/>
          </a:p>
        </p:txBody>
      </p:sp>
      <p:sp>
        <p:nvSpPr>
          <p:cNvPr id="4" name="3 Marcador de número de diapositiva"/>
          <p:cNvSpPr>
            <a:spLocks noGrp="1"/>
          </p:cNvSpPr>
          <p:nvPr>
            <p:ph type="sldNum" sz="quarter" idx="12"/>
          </p:nvPr>
        </p:nvSpPr>
        <p:spPr/>
        <p:txBody>
          <a:bodyPr/>
          <a:lstStyle>
            <a:lvl1pPr>
              <a:defRPr/>
            </a:lvl1pPr>
          </a:lstStyle>
          <a:p>
            <a:fld id="{F79B43D7-A2EB-429C-9C73-D4797A0C4BFA}" type="slidenum">
              <a:rPr lang="en-US"/>
              <a:pPr/>
              <a:t>‹Nº›</a:t>
            </a:fld>
            <a:endParaRPr lang="en-US"/>
          </a:p>
        </p:txBody>
      </p:sp>
    </p:spTree>
    <p:extLst>
      <p:ext uri="{BB962C8B-B14F-4D97-AF65-F5344CB8AC3E}">
        <p14:creationId xmlns:p14="http://schemas.microsoft.com/office/powerpoint/2010/main" val="140762338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73050"/>
            <a:ext cx="3008313"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ADB2C8EC-CA53-466B-8767-1C27A6CF0AF6}" type="slidenum">
              <a:rPr lang="en-US"/>
              <a:pPr/>
              <a:t>‹Nº›</a:t>
            </a:fld>
            <a:endParaRPr lang="en-US"/>
          </a:p>
        </p:txBody>
      </p:sp>
    </p:spTree>
    <p:extLst>
      <p:ext uri="{BB962C8B-B14F-4D97-AF65-F5344CB8AC3E}">
        <p14:creationId xmlns:p14="http://schemas.microsoft.com/office/powerpoint/2010/main" val="105742657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3AF95A44-6325-4B0A-8078-83E1CDCF23AF}" type="slidenum">
              <a:rPr lang="en-US"/>
              <a:pPr/>
              <a:t>‹Nº›</a:t>
            </a:fld>
            <a:endParaRPr lang="en-US"/>
          </a:p>
        </p:txBody>
      </p:sp>
    </p:spTree>
    <p:extLst>
      <p:ext uri="{BB962C8B-B14F-4D97-AF65-F5344CB8AC3E}">
        <p14:creationId xmlns:p14="http://schemas.microsoft.com/office/powerpoint/2010/main" val="202572746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1" y="-4762"/>
            <a:ext cx="1063625" cy="6858001"/>
            <a:chOff x="0" y="-3"/>
            <a:chExt cx="670" cy="4320"/>
          </a:xfrm>
        </p:grpSpPr>
        <p:grpSp>
          <p:nvGrpSpPr>
            <p:cNvPr id="2051" name="Group 3"/>
            <p:cNvGrpSpPr>
              <a:grpSpLocks/>
            </p:cNvGrpSpPr>
            <p:nvPr/>
          </p:nvGrpSpPr>
          <p:grpSpPr bwMode="auto">
            <a:xfrm rot="16200000" flipH="1">
              <a:off x="-1815" y="1838"/>
              <a:ext cx="4320" cy="638"/>
              <a:chOff x="-2" y="1562"/>
              <a:chExt cx="5762" cy="638"/>
            </a:xfrm>
          </p:grpSpPr>
          <p:sp>
            <p:nvSpPr>
              <p:cNvPr id="2052" name="Freeform 4"/>
              <p:cNvSpPr>
                <a:spLocks/>
              </p:cNvSpPr>
              <p:nvPr/>
            </p:nvSpPr>
            <p:spPr bwMode="ltGray">
              <a:xfrm rot="-5400000">
                <a:off x="2559" y="-993"/>
                <a:ext cx="624" cy="5745"/>
              </a:xfrm>
              <a:custGeom>
                <a:avLst/>
                <a:gdLst>
                  <a:gd name="T0" fmla="*/ 0 w 1000"/>
                  <a:gd name="T1" fmla="*/ 0 h 720"/>
                  <a:gd name="T2" fmla="*/ 0 w 1000"/>
                  <a:gd name="T3" fmla="*/ 720 h 720"/>
                  <a:gd name="T4" fmla="*/ 1000 w 1000"/>
                  <a:gd name="T5" fmla="*/ 720 h 720"/>
                  <a:gd name="T6" fmla="*/ 1000 w 1000"/>
                  <a:gd name="T7" fmla="*/ 0 h 720"/>
                  <a:gd name="T8" fmla="*/ 0 w 1000"/>
                  <a:gd name="T9" fmla="*/ 0 h 720"/>
                </a:gdLst>
                <a:ahLst/>
                <a:cxnLst>
                  <a:cxn ang="0">
                    <a:pos x="T0" y="T1"/>
                  </a:cxn>
                  <a:cxn ang="0">
                    <a:pos x="T2" y="T3"/>
                  </a:cxn>
                  <a:cxn ang="0">
                    <a:pos x="T4" y="T5"/>
                  </a:cxn>
                  <a:cxn ang="0">
                    <a:pos x="T6" y="T7"/>
                  </a:cxn>
                  <a:cxn ang="0">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53" name="Freeform 5"/>
              <p:cNvSpPr>
                <a:spLocks/>
              </p:cNvSpPr>
              <p:nvPr/>
            </p:nvSpPr>
            <p:spPr bwMode="ltGray">
              <a:xfrm rot="-5400000">
                <a:off x="1323" y="1669"/>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54" name="Freeform 6"/>
              <p:cNvSpPr>
                <a:spLocks/>
              </p:cNvSpPr>
              <p:nvPr/>
            </p:nvSpPr>
            <p:spPr bwMode="ltGray">
              <a:xfrm rot="-5400000">
                <a:off x="982" y="1669"/>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55" name="Freeform 7"/>
              <p:cNvSpPr>
                <a:spLocks/>
              </p:cNvSpPr>
              <p:nvPr/>
            </p:nvSpPr>
            <p:spPr bwMode="ltGray">
              <a:xfrm rot="-5400000">
                <a:off x="-57" y="1752"/>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s-AR"/>
              </a:p>
            </p:txBody>
          </p:sp>
          <p:sp>
            <p:nvSpPr>
              <p:cNvPr id="2056" name="Freeform 8"/>
              <p:cNvSpPr>
                <a:spLocks/>
              </p:cNvSpPr>
              <p:nvPr/>
            </p:nvSpPr>
            <p:spPr bwMode="ltGray">
              <a:xfrm rot="-5400000">
                <a:off x="664" y="1733"/>
                <a:ext cx="624" cy="294"/>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57" name="Freeform 9"/>
              <p:cNvSpPr>
                <a:spLocks/>
              </p:cNvSpPr>
              <p:nvPr/>
            </p:nvSpPr>
            <p:spPr bwMode="ltGray">
              <a:xfrm rot="-5400000">
                <a:off x="442" y="1699"/>
                <a:ext cx="624" cy="362"/>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58" name="Freeform 10"/>
              <p:cNvSpPr>
                <a:spLocks/>
              </p:cNvSpPr>
              <p:nvPr/>
            </p:nvSpPr>
            <p:spPr bwMode="ltGray">
              <a:xfrm rot="-5400000">
                <a:off x="156" y="1726"/>
                <a:ext cx="632" cy="315"/>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59" name="Freeform 11"/>
              <p:cNvSpPr>
                <a:spLocks/>
              </p:cNvSpPr>
              <p:nvPr/>
            </p:nvSpPr>
            <p:spPr bwMode="ltGray">
              <a:xfrm rot="-5400000">
                <a:off x="3211" y="1664"/>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60" name="Freeform 12"/>
              <p:cNvSpPr>
                <a:spLocks/>
              </p:cNvSpPr>
              <p:nvPr/>
            </p:nvSpPr>
            <p:spPr bwMode="ltGray">
              <a:xfrm rot="-5400000">
                <a:off x="2870" y="1664"/>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61" name="Freeform 13"/>
              <p:cNvSpPr>
                <a:spLocks/>
              </p:cNvSpPr>
              <p:nvPr/>
            </p:nvSpPr>
            <p:spPr bwMode="ltGray">
              <a:xfrm rot="-5400000">
                <a:off x="1830" y="1747"/>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s-AR"/>
              </a:p>
            </p:txBody>
          </p:sp>
          <p:sp>
            <p:nvSpPr>
              <p:cNvPr id="2062" name="Freeform 14"/>
              <p:cNvSpPr>
                <a:spLocks/>
              </p:cNvSpPr>
              <p:nvPr/>
            </p:nvSpPr>
            <p:spPr bwMode="ltGray">
              <a:xfrm rot="-5400000">
                <a:off x="2551" y="1728"/>
                <a:ext cx="624" cy="294"/>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63" name="Freeform 15"/>
              <p:cNvSpPr>
                <a:spLocks/>
              </p:cNvSpPr>
              <p:nvPr/>
            </p:nvSpPr>
            <p:spPr bwMode="ltGray">
              <a:xfrm rot="-5400000">
                <a:off x="2330" y="1694"/>
                <a:ext cx="624" cy="361"/>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64" name="Freeform 16"/>
              <p:cNvSpPr>
                <a:spLocks/>
              </p:cNvSpPr>
              <p:nvPr/>
            </p:nvSpPr>
            <p:spPr bwMode="ltGray">
              <a:xfrm rot="-5400000">
                <a:off x="2043" y="1721"/>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65" name="Freeform 17"/>
              <p:cNvSpPr>
                <a:spLocks/>
              </p:cNvSpPr>
              <p:nvPr/>
            </p:nvSpPr>
            <p:spPr bwMode="ltGray">
              <a:xfrm rot="-5400000">
                <a:off x="4077" y="1669"/>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66" name="Freeform 18"/>
              <p:cNvSpPr>
                <a:spLocks/>
              </p:cNvSpPr>
              <p:nvPr/>
            </p:nvSpPr>
            <p:spPr bwMode="ltGray">
              <a:xfrm rot="-5400000">
                <a:off x="3736" y="1669"/>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67" name="Freeform 19"/>
              <p:cNvSpPr>
                <a:spLocks/>
              </p:cNvSpPr>
              <p:nvPr/>
            </p:nvSpPr>
            <p:spPr bwMode="ltGray">
              <a:xfrm rot="-5400000">
                <a:off x="4584" y="1747"/>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s-AR"/>
              </a:p>
            </p:txBody>
          </p:sp>
          <p:sp>
            <p:nvSpPr>
              <p:cNvPr id="2068" name="Freeform 20"/>
              <p:cNvSpPr>
                <a:spLocks/>
              </p:cNvSpPr>
              <p:nvPr/>
            </p:nvSpPr>
            <p:spPr bwMode="ltGray">
              <a:xfrm>
                <a:off x="5469" y="1562"/>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Lst>
                <a:ahLst/>
                <a:cxnLst>
                  <a:cxn ang="0">
                    <a:pos x="T0" y="T1"/>
                  </a:cxn>
                  <a:cxn ang="0">
                    <a:pos x="T2" y="T3"/>
                  </a:cxn>
                  <a:cxn ang="0">
                    <a:pos x="T4" y="T5"/>
                  </a:cxn>
                  <a:cxn ang="0">
                    <a:pos x="T6" y="T7"/>
                  </a:cxn>
                  <a:cxn ang="0">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69" name="Freeform 21"/>
              <p:cNvSpPr>
                <a:spLocks/>
              </p:cNvSpPr>
              <p:nvPr/>
            </p:nvSpPr>
            <p:spPr bwMode="ltGray">
              <a:xfrm rot="-5400000">
                <a:off x="5084" y="1694"/>
                <a:ext cx="624" cy="361"/>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sp>
            <p:nvSpPr>
              <p:cNvPr id="2070" name="Freeform 22"/>
              <p:cNvSpPr>
                <a:spLocks/>
              </p:cNvSpPr>
              <p:nvPr/>
            </p:nvSpPr>
            <p:spPr bwMode="ltGray">
              <a:xfrm rot="-5400000">
                <a:off x="4797" y="1721"/>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s-AR"/>
              </a:p>
            </p:txBody>
          </p:sp>
        </p:grpSp>
        <p:sp>
          <p:nvSpPr>
            <p:cNvPr id="2071" name="Freeform 23"/>
            <p:cNvSpPr>
              <a:spLocks/>
            </p:cNvSpPr>
            <p:nvPr/>
          </p:nvSpPr>
          <p:spPr bwMode="ltGray">
            <a:xfrm rot="16200000" flipH="1">
              <a:off x="-1954" y="1951"/>
              <a:ext cx="4320" cy="412"/>
            </a:xfrm>
            <a:custGeom>
              <a:avLst/>
              <a:gdLst>
                <a:gd name="T0" fmla="*/ 0 w 5762"/>
                <a:gd name="T1" fmla="*/ 196 h 385"/>
                <a:gd name="T2" fmla="*/ 5762 w 5762"/>
                <a:gd name="T3" fmla="*/ 188 h 385"/>
                <a:gd name="T4" fmla="*/ 5762 w 5762"/>
                <a:gd name="T5" fmla="*/ 4 h 385"/>
                <a:gd name="T6" fmla="*/ 0 w 5762"/>
                <a:gd name="T7" fmla="*/ 0 h 385"/>
                <a:gd name="T8" fmla="*/ 0 w 5762"/>
                <a:gd name="T9" fmla="*/ 196 h 385"/>
              </a:gdLst>
              <a:ahLst/>
              <a:cxnLst>
                <a:cxn ang="0">
                  <a:pos x="T0" y="T1"/>
                </a:cxn>
                <a:cxn ang="0">
                  <a:pos x="T2" y="T3"/>
                </a:cxn>
                <a:cxn ang="0">
                  <a:pos x="T4" y="T5"/>
                </a:cxn>
                <a:cxn ang="0">
                  <a:pos x="T6" y="T7"/>
                </a:cxn>
                <a:cxn ang="0">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0" scaled="1"/>
            </a:gradFill>
            <a:ln>
              <a:noFill/>
            </a:ln>
            <a:effectLst/>
            <a:extLst>
              <a:ext uri="{91240B29-F687-4F45-9708-019B960494DF}">
                <a14:hiddenLine xmlns:a14="http://schemas.microsoft.com/office/drawing/2010/main" w="9525" cap="flat">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p>
          </p:txBody>
        </p:sp>
        <p:sp>
          <p:nvSpPr>
            <p:cNvPr id="2072" name="Freeform 24"/>
            <p:cNvSpPr>
              <a:spLocks/>
            </p:cNvSpPr>
            <p:nvPr/>
          </p:nvSpPr>
          <p:spPr bwMode="ltGray">
            <a:xfrm rot="16200000" flipH="1">
              <a:off x="-1584" y="2062"/>
              <a:ext cx="4319" cy="189"/>
            </a:xfrm>
            <a:custGeom>
              <a:avLst/>
              <a:gdLst>
                <a:gd name="T0" fmla="*/ 0 w 5761"/>
                <a:gd name="T1" fmla="*/ 28 h 189"/>
                <a:gd name="T2" fmla="*/ 5761 w 5761"/>
                <a:gd name="T3" fmla="*/ 0 h 189"/>
                <a:gd name="T4" fmla="*/ 5761 w 5761"/>
                <a:gd name="T5" fmla="*/ 189 h 189"/>
                <a:gd name="T6" fmla="*/ 1 w 5761"/>
                <a:gd name="T7" fmla="*/ 189 h 189"/>
                <a:gd name="T8" fmla="*/ 0 w 5761"/>
                <a:gd name="T9" fmla="*/ 28 h 189"/>
              </a:gdLst>
              <a:ahLst/>
              <a:cxnLst>
                <a:cxn ang="0">
                  <a:pos x="T0" y="T1"/>
                </a:cxn>
                <a:cxn ang="0">
                  <a:pos x="T2" y="T3"/>
                </a:cxn>
                <a:cxn ang="0">
                  <a:pos x="T4" y="T5"/>
                </a:cxn>
                <a:cxn ang="0">
                  <a:pos x="T6" y="T7"/>
                </a:cxn>
                <a:cxn ang="0">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0" scaled="1"/>
            </a:gradFill>
            <a:ln>
              <a:noFill/>
            </a:ln>
            <a:effectLst/>
            <a:extLst>
              <a:ext uri="{91240B29-F687-4F45-9708-019B960494DF}">
                <a14:hiddenLine xmlns:a14="http://schemas.microsoft.com/office/drawing/2010/main" w="9525" cap="flat">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p>
          </p:txBody>
        </p:sp>
      </p:grpSp>
      <p:sp>
        <p:nvSpPr>
          <p:cNvPr id="2073" name="Rectangle 25"/>
          <p:cNvSpPr>
            <a:spLocks noGrp="1" noChangeArrowheads="1"/>
          </p:cNvSpPr>
          <p:nvPr>
            <p:ph type="title"/>
          </p:nvPr>
        </p:nvSpPr>
        <p:spPr bwMode="auto">
          <a:xfrm>
            <a:off x="1173163" y="4572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Haga clic para modificar el estilo de título del patrón</a:t>
            </a:r>
          </a:p>
        </p:txBody>
      </p:sp>
      <p:sp>
        <p:nvSpPr>
          <p:cNvPr id="2074" name="Rectangle 26"/>
          <p:cNvSpPr>
            <a:spLocks noGrp="1" noChangeArrowheads="1"/>
          </p:cNvSpPr>
          <p:nvPr>
            <p:ph type="body" idx="1"/>
          </p:nvPr>
        </p:nvSpPr>
        <p:spPr bwMode="auto">
          <a:xfrm>
            <a:off x="1173163"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Haga clic para modificar el estilo de texto del patrón</a:t>
            </a:r>
          </a:p>
          <a:p>
            <a:pPr lvl="1"/>
            <a:r>
              <a:rPr lang="en-US" smtClean="0"/>
              <a:t>Segundo nivel</a:t>
            </a:r>
          </a:p>
          <a:p>
            <a:pPr lvl="2"/>
            <a:r>
              <a:rPr lang="en-US" smtClean="0"/>
              <a:t>Tercer nivel</a:t>
            </a:r>
          </a:p>
          <a:p>
            <a:pPr lvl="3"/>
            <a:r>
              <a:rPr lang="en-US" smtClean="0"/>
              <a:t>Cuarto nivel</a:t>
            </a:r>
          </a:p>
          <a:p>
            <a:pPr lvl="4"/>
            <a:r>
              <a:rPr lang="en-US" smtClean="0"/>
              <a:t>Quinto nivel</a:t>
            </a:r>
          </a:p>
        </p:txBody>
      </p:sp>
      <p:sp>
        <p:nvSpPr>
          <p:cNvPr id="2075" name="Rectangle 27"/>
          <p:cNvSpPr>
            <a:spLocks noGrp="1" noChangeArrowheads="1"/>
          </p:cNvSpPr>
          <p:nvPr>
            <p:ph type="dt" sz="half" idx="2"/>
          </p:nvPr>
        </p:nvSpPr>
        <p:spPr bwMode="auto">
          <a:xfrm>
            <a:off x="1173163" y="6265863"/>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spcBef>
                <a:spcPct val="50000"/>
              </a:spcBef>
              <a:defRPr kumimoji="0" sz="1400" b="0">
                <a:solidFill>
                  <a:schemeClr val="tx1"/>
                </a:solidFill>
                <a:effectLst/>
                <a:latin typeface="+mn-lt"/>
              </a:defRPr>
            </a:lvl1pPr>
          </a:lstStyle>
          <a:p>
            <a:endParaRPr lang="en-US"/>
          </a:p>
        </p:txBody>
      </p:sp>
      <p:sp>
        <p:nvSpPr>
          <p:cNvPr id="2076" name="Rectangle 28"/>
          <p:cNvSpPr>
            <a:spLocks noGrp="1" noChangeArrowheads="1"/>
          </p:cNvSpPr>
          <p:nvPr>
            <p:ph type="ftr" sz="quarter" idx="3"/>
          </p:nvPr>
        </p:nvSpPr>
        <p:spPr bwMode="auto">
          <a:xfrm>
            <a:off x="35814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kumimoji="0" sz="1400" b="0">
                <a:solidFill>
                  <a:schemeClr val="tx1"/>
                </a:solidFill>
                <a:effectLst/>
                <a:latin typeface="+mn-lt"/>
              </a:defRPr>
            </a:lvl1pPr>
          </a:lstStyle>
          <a:p>
            <a:endParaRPr lang="en-US"/>
          </a:p>
        </p:txBody>
      </p:sp>
      <p:sp>
        <p:nvSpPr>
          <p:cNvPr id="2077"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kumimoji="0" sz="1400" b="0">
                <a:solidFill>
                  <a:schemeClr val="tx1"/>
                </a:solidFill>
                <a:effectLst/>
                <a:latin typeface="+mn-lt"/>
              </a:defRPr>
            </a:lvl1pPr>
          </a:lstStyle>
          <a:p>
            <a:fld id="{03A4A6B3-E6F9-4494-B8EB-5DB5D4F30A99}" type="slidenum">
              <a:rPr lang="en-US"/>
              <a:pPr/>
              <a:t>‹Nº›</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defRPr>
      </a:lvl2pPr>
      <a:lvl3pPr algn="l" rtl="0" eaLnBrk="0" fontAlgn="base" hangingPunct="0">
        <a:spcBef>
          <a:spcPct val="0"/>
        </a:spcBef>
        <a:spcAft>
          <a:spcPct val="0"/>
        </a:spcAft>
        <a:defRPr kumimoji="1" sz="4400">
          <a:solidFill>
            <a:schemeClr val="tx2"/>
          </a:solidFill>
          <a:latin typeface="Times New Roman" pitchFamily="18" charset="0"/>
        </a:defRPr>
      </a:lvl3pPr>
      <a:lvl4pPr algn="l" rtl="0" eaLnBrk="0" fontAlgn="base" hangingPunct="0">
        <a:spcBef>
          <a:spcPct val="0"/>
        </a:spcBef>
        <a:spcAft>
          <a:spcPct val="0"/>
        </a:spcAft>
        <a:defRPr kumimoji="1" sz="4400">
          <a:solidFill>
            <a:schemeClr val="tx2"/>
          </a:solidFill>
          <a:latin typeface="Times New Roman" pitchFamily="18" charset="0"/>
        </a:defRPr>
      </a:lvl4pPr>
      <a:lvl5pPr algn="l" rtl="0" eaLnBrk="0" fontAlgn="base" hangingPunct="0">
        <a:spcBef>
          <a:spcPct val="0"/>
        </a:spcBef>
        <a:spcAft>
          <a:spcPct val="0"/>
        </a:spcAft>
        <a:defRPr kumimoji="1" sz="4400">
          <a:solidFill>
            <a:schemeClr val="tx2"/>
          </a:solidFill>
          <a:latin typeface="Times New Roman" pitchFamily="18" charset="0"/>
        </a:defRPr>
      </a:lvl5pPr>
      <a:lvl6pPr marL="457200" algn="l" rtl="0" eaLnBrk="0" fontAlgn="base" hangingPunct="0">
        <a:spcBef>
          <a:spcPct val="0"/>
        </a:spcBef>
        <a:spcAft>
          <a:spcPct val="0"/>
        </a:spcAft>
        <a:defRPr kumimoji="1" sz="4400">
          <a:solidFill>
            <a:schemeClr val="tx2"/>
          </a:solidFill>
          <a:latin typeface="Times New Roman" pitchFamily="18" charset="0"/>
        </a:defRPr>
      </a:lvl6pPr>
      <a:lvl7pPr marL="914400" algn="l" rtl="0" eaLnBrk="0" fontAlgn="base" hangingPunct="0">
        <a:spcBef>
          <a:spcPct val="0"/>
        </a:spcBef>
        <a:spcAft>
          <a:spcPct val="0"/>
        </a:spcAft>
        <a:defRPr kumimoji="1" sz="4400">
          <a:solidFill>
            <a:schemeClr val="tx2"/>
          </a:solidFill>
          <a:latin typeface="Times New Roman" pitchFamily="18" charset="0"/>
        </a:defRPr>
      </a:lvl7pPr>
      <a:lvl8pPr marL="1371600" algn="l" rtl="0" eaLnBrk="0" fontAlgn="base" hangingPunct="0">
        <a:spcBef>
          <a:spcPct val="0"/>
        </a:spcBef>
        <a:spcAft>
          <a:spcPct val="0"/>
        </a:spcAft>
        <a:defRPr kumimoji="1" sz="4400">
          <a:solidFill>
            <a:schemeClr val="tx2"/>
          </a:solidFill>
          <a:latin typeface="Times New Roman" pitchFamily="18" charset="0"/>
        </a:defRPr>
      </a:lvl8pPr>
      <a:lvl9pPr marL="1828800" algn="l" rtl="0" eaLnBrk="0" fontAlgn="base" hangingPunct="0">
        <a:spcBef>
          <a:spcPct val="0"/>
        </a:spcBef>
        <a:spcAft>
          <a:spcPct val="0"/>
        </a:spcAft>
        <a:defRPr kumimoji="1"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accent1"/>
        </a:buClr>
        <a:buSzPct val="70000"/>
        <a:buFont typeface="Monotype Sorts" pitchFamily="2" charset="2"/>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6.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image" Target="../media/image5.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7.bin"/><Relationship Id="rId4" Type="http://schemas.openxmlformats.org/officeDocument/2006/relationships/image" Target="../media/image7.wmf"/><Relationship Id="rId9"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2.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3.bin"/><Relationship Id="rId4" Type="http://schemas.openxmlformats.org/officeDocument/2006/relationships/image" Target="../media/image13.wmf"/></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5.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7.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1295400" y="152400"/>
            <a:ext cx="914400" cy="655320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p>
        </p:txBody>
      </p:sp>
      <p:sp>
        <p:nvSpPr>
          <p:cNvPr id="80899" name="Rectangle 3"/>
          <p:cNvSpPr>
            <a:spLocks noChangeArrowheads="1"/>
          </p:cNvSpPr>
          <p:nvPr/>
        </p:nvSpPr>
        <p:spPr bwMode="auto">
          <a:xfrm>
            <a:off x="2209800" y="152400"/>
            <a:ext cx="6705600" cy="53340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p>
        </p:txBody>
      </p:sp>
      <p:sp>
        <p:nvSpPr>
          <p:cNvPr id="80901" name="Rectangle 5"/>
          <p:cNvSpPr>
            <a:spLocks noChangeArrowheads="1"/>
          </p:cNvSpPr>
          <p:nvPr/>
        </p:nvSpPr>
        <p:spPr bwMode="auto">
          <a:xfrm>
            <a:off x="1447800" y="1143000"/>
            <a:ext cx="6858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gn="l"/>
            <a:r>
              <a:rPr lang="es-ES_tradnl" sz="3600">
                <a:effectLst>
                  <a:outerShdw blurRad="38100" dist="38100" dir="2700000" algn="tl">
                    <a:srgbClr val="C0C0C0"/>
                  </a:outerShdw>
                </a:effectLst>
              </a:rPr>
              <a:t>P</a:t>
            </a:r>
            <a:br>
              <a:rPr lang="es-ES_tradnl" sz="3600">
                <a:effectLst>
                  <a:outerShdw blurRad="38100" dist="38100" dir="2700000" algn="tl">
                    <a:srgbClr val="C0C0C0"/>
                  </a:outerShdw>
                </a:effectLst>
              </a:rPr>
            </a:br>
            <a:r>
              <a:rPr lang="es-ES_tradnl" sz="3600">
                <a:effectLst>
                  <a:outerShdw blurRad="38100" dist="38100" dir="2700000" algn="tl">
                    <a:srgbClr val="C0C0C0"/>
                  </a:outerShdw>
                </a:effectLst>
              </a:rPr>
              <a:t>R</a:t>
            </a:r>
            <a:br>
              <a:rPr lang="es-ES_tradnl" sz="3600">
                <a:effectLst>
                  <a:outerShdw blurRad="38100" dist="38100" dir="2700000" algn="tl">
                    <a:srgbClr val="C0C0C0"/>
                  </a:outerShdw>
                </a:effectLst>
              </a:rPr>
            </a:br>
            <a:r>
              <a:rPr lang="es-ES_tradnl" sz="3600">
                <a:effectLst>
                  <a:outerShdw blurRad="38100" dist="38100" dir="2700000" algn="tl">
                    <a:srgbClr val="C0C0C0"/>
                  </a:outerShdw>
                </a:effectLst>
              </a:rPr>
              <a:t>O</a:t>
            </a:r>
            <a:br>
              <a:rPr lang="es-ES_tradnl" sz="3600">
                <a:effectLst>
                  <a:outerShdw blurRad="38100" dist="38100" dir="2700000" algn="tl">
                    <a:srgbClr val="C0C0C0"/>
                  </a:outerShdw>
                </a:effectLst>
              </a:rPr>
            </a:br>
            <a:r>
              <a:rPr lang="es-ES_tradnl" sz="3600">
                <a:effectLst>
                  <a:outerShdw blurRad="38100" dist="38100" dir="2700000" algn="tl">
                    <a:srgbClr val="C0C0C0"/>
                  </a:outerShdw>
                </a:effectLst>
              </a:rPr>
              <a:t>Y</a:t>
            </a:r>
            <a:br>
              <a:rPr lang="es-ES_tradnl" sz="3600">
                <a:effectLst>
                  <a:outerShdw blurRad="38100" dist="38100" dir="2700000" algn="tl">
                    <a:srgbClr val="C0C0C0"/>
                  </a:outerShdw>
                </a:effectLst>
              </a:rPr>
            </a:br>
            <a:r>
              <a:rPr lang="es-ES_tradnl" sz="3600">
                <a:effectLst>
                  <a:outerShdw blurRad="38100" dist="38100" dir="2700000" algn="tl">
                    <a:srgbClr val="C0C0C0"/>
                  </a:outerShdw>
                </a:effectLst>
              </a:rPr>
              <a:t>E</a:t>
            </a:r>
            <a:br>
              <a:rPr lang="es-ES_tradnl" sz="3600">
                <a:effectLst>
                  <a:outerShdw blurRad="38100" dist="38100" dir="2700000" algn="tl">
                    <a:srgbClr val="C0C0C0"/>
                  </a:outerShdw>
                </a:effectLst>
              </a:rPr>
            </a:br>
            <a:r>
              <a:rPr lang="es-ES_tradnl" sz="3600">
                <a:effectLst>
                  <a:outerShdw blurRad="38100" dist="38100" dir="2700000" algn="tl">
                    <a:srgbClr val="C0C0C0"/>
                  </a:outerShdw>
                </a:effectLst>
              </a:rPr>
              <a:t>C</a:t>
            </a:r>
            <a:br>
              <a:rPr lang="es-ES_tradnl" sz="3600">
                <a:effectLst>
                  <a:outerShdw blurRad="38100" dist="38100" dir="2700000" algn="tl">
                    <a:srgbClr val="C0C0C0"/>
                  </a:outerShdw>
                </a:effectLst>
              </a:rPr>
            </a:br>
            <a:r>
              <a:rPr lang="es-ES_tradnl" sz="3600">
                <a:effectLst>
                  <a:outerShdw blurRad="38100" dist="38100" dir="2700000" algn="tl">
                    <a:srgbClr val="C0C0C0"/>
                  </a:outerShdw>
                </a:effectLst>
              </a:rPr>
              <a:t>T</a:t>
            </a:r>
            <a:br>
              <a:rPr lang="es-ES_tradnl" sz="3600">
                <a:effectLst>
                  <a:outerShdw blurRad="38100" dist="38100" dir="2700000" algn="tl">
                    <a:srgbClr val="C0C0C0"/>
                  </a:outerShdw>
                </a:effectLst>
              </a:rPr>
            </a:br>
            <a:r>
              <a:rPr lang="es-ES_tradnl" sz="3600">
                <a:effectLst>
                  <a:outerShdw blurRad="38100" dist="38100" dir="2700000" algn="tl">
                    <a:srgbClr val="C0C0C0"/>
                  </a:outerShdw>
                </a:effectLst>
              </a:rPr>
              <a:t>O</a:t>
            </a:r>
            <a:endParaRPr lang="es-ES" sz="3600">
              <a:effectLst>
                <a:outerShdw blurRad="38100" dist="38100" dir="2700000" algn="tl">
                  <a:srgbClr val="C0C0C0"/>
                </a:outerShdw>
              </a:effectLst>
            </a:endParaRPr>
          </a:p>
        </p:txBody>
      </p:sp>
      <p:sp>
        <p:nvSpPr>
          <p:cNvPr id="80902" name="Rectangle 6"/>
          <p:cNvSpPr>
            <a:spLocks noChangeArrowheads="1"/>
          </p:cNvSpPr>
          <p:nvPr/>
        </p:nvSpPr>
        <p:spPr bwMode="auto">
          <a:xfrm>
            <a:off x="5105400" y="762000"/>
            <a:ext cx="36576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gn="l">
              <a:spcBef>
                <a:spcPct val="20000"/>
              </a:spcBef>
              <a:buClr>
                <a:schemeClr val="accent1"/>
              </a:buClr>
              <a:buSzPct val="70000"/>
              <a:buFont typeface="Monotype Sorts" pitchFamily="2" charset="2"/>
              <a:buNone/>
            </a:pPr>
            <a:r>
              <a:rPr lang="es-ES_tradnl" sz="1800" b="0">
                <a:solidFill>
                  <a:schemeClr val="tx1"/>
                </a:solidFill>
                <a:effectLst/>
                <a:latin typeface="Arial" charset="0"/>
              </a:rPr>
              <a:t>Lic. María Eugenia Pérez</a:t>
            </a:r>
          </a:p>
          <a:p>
            <a:pPr marL="342900" indent="-342900" algn="l">
              <a:spcBef>
                <a:spcPct val="20000"/>
              </a:spcBef>
              <a:buClr>
                <a:schemeClr val="accent1"/>
              </a:buClr>
              <a:buSzPct val="70000"/>
              <a:buFont typeface="Monotype Sorts" pitchFamily="2" charset="2"/>
              <a:buNone/>
            </a:pPr>
            <a:r>
              <a:rPr lang="es-ES_tradnl" sz="1800" b="0">
                <a:solidFill>
                  <a:schemeClr val="tx1"/>
                </a:solidFill>
                <a:effectLst/>
                <a:latin typeface="Arial" charset="0"/>
              </a:rPr>
              <a:t>Lic. Natacha V. Prada</a:t>
            </a:r>
            <a:endParaRPr lang="es-ES" sz="1800" b="0">
              <a:solidFill>
                <a:schemeClr val="tx1"/>
              </a:solidFill>
              <a:effectLst/>
              <a:latin typeface="Arial" charset="0"/>
            </a:endParaRPr>
          </a:p>
        </p:txBody>
      </p:sp>
      <p:pic>
        <p:nvPicPr>
          <p:cNvPr id="80903" name="Picture 7" descr="D:\maria\PLANILLAS\PROYECTO\A-P-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3400" y="4014788"/>
            <a:ext cx="719139" cy="2706687"/>
          </a:xfrm>
          <a:prstGeom prst="rect">
            <a:avLst/>
          </a:prstGeom>
          <a:noFill/>
          <a:extLst>
            <a:ext uri="{909E8E84-426E-40DD-AFC4-6F175D3DCCD1}">
              <a14:hiddenFill xmlns:a14="http://schemas.microsoft.com/office/drawing/2010/main">
                <a:solidFill>
                  <a:srgbClr val="FFFFFF"/>
                </a:solidFill>
              </a14:hiddenFill>
            </a:ext>
          </a:extLst>
        </p:spPr>
      </p:pic>
      <p:pic>
        <p:nvPicPr>
          <p:cNvPr id="80904" name="Picture 8" descr="D:\maria\PLANILLAS\PROYECTO\PROYECTO-FO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938589"/>
            <a:ext cx="5715000" cy="2843212"/>
          </a:xfrm>
          <a:prstGeom prst="rect">
            <a:avLst/>
          </a:prstGeom>
          <a:noFill/>
          <a:extLst>
            <a:ext uri="{909E8E84-426E-40DD-AFC4-6F175D3DCCD1}">
              <a14:hiddenFill xmlns:a14="http://schemas.microsoft.com/office/drawing/2010/main">
                <a:solidFill>
                  <a:srgbClr val="FFFFFF"/>
                </a:solidFill>
              </a14:hiddenFill>
            </a:ext>
          </a:extLst>
        </p:spPr>
      </p:pic>
      <p:sp>
        <p:nvSpPr>
          <p:cNvPr id="80905" name="Rectangle 9"/>
          <p:cNvSpPr>
            <a:spLocks noChangeArrowheads="1"/>
          </p:cNvSpPr>
          <p:nvPr/>
        </p:nvSpPr>
        <p:spPr bwMode="auto">
          <a:xfrm>
            <a:off x="2514600" y="2286000"/>
            <a:ext cx="55626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spcBef>
                <a:spcPct val="20000"/>
              </a:spcBef>
              <a:buClr>
                <a:schemeClr val="accent1"/>
              </a:buClr>
              <a:buSzPct val="70000"/>
              <a:buFont typeface="Monotype Sorts" pitchFamily="2" charset="2"/>
              <a:buNone/>
            </a:pPr>
            <a:r>
              <a:rPr lang="es-ES_tradnl" dirty="0">
                <a:solidFill>
                  <a:schemeClr val="tx1"/>
                </a:solidFill>
                <a:effectLst>
                  <a:outerShdw blurRad="38100" dist="38100" dir="2700000" algn="tl">
                    <a:srgbClr val="C0C0C0"/>
                  </a:outerShdw>
                </a:effectLst>
                <a:latin typeface="Arial" charset="0"/>
              </a:rPr>
              <a:t>SALUD INTEGRAL DE LA MUJER</a:t>
            </a:r>
          </a:p>
          <a:p>
            <a:pPr marL="342900" indent="-342900">
              <a:spcBef>
                <a:spcPct val="20000"/>
              </a:spcBef>
              <a:buClr>
                <a:schemeClr val="accent1"/>
              </a:buClr>
              <a:buSzPct val="70000"/>
              <a:buFont typeface="Monotype Sorts" pitchFamily="2" charset="2"/>
              <a:buNone/>
            </a:pPr>
            <a:r>
              <a:rPr lang="es-ES_tradnl" i="1" dirty="0">
                <a:solidFill>
                  <a:schemeClr val="tx1"/>
                </a:solidFill>
                <a:effectLst>
                  <a:outerShdw blurRad="38100" dist="38100" dir="2700000" algn="tl">
                    <a:srgbClr val="C0C0C0"/>
                  </a:outerShdw>
                </a:effectLst>
                <a:latin typeface="Arial" charset="0"/>
              </a:rPr>
              <a:t>LAS </a:t>
            </a:r>
            <a:r>
              <a:rPr lang="es-ES_tradnl" i="1" dirty="0" smtClean="0">
                <a:solidFill>
                  <a:schemeClr val="tx1"/>
                </a:solidFill>
                <a:effectLst>
                  <a:outerShdw blurRad="38100" dist="38100" dir="2700000" algn="tl">
                    <a:srgbClr val="C0C0C0"/>
                  </a:outerShdw>
                </a:effectLst>
                <a:latin typeface="Arial" charset="0"/>
              </a:rPr>
              <a:t>TEJEDORAS</a:t>
            </a:r>
          </a:p>
          <a:p>
            <a:pPr marL="342900" indent="-342900">
              <a:spcBef>
                <a:spcPct val="20000"/>
              </a:spcBef>
              <a:buClr>
                <a:schemeClr val="accent1"/>
              </a:buClr>
              <a:buSzPct val="70000"/>
              <a:buFont typeface="Monotype Sorts" pitchFamily="2" charset="2"/>
              <a:buNone/>
            </a:pPr>
            <a:r>
              <a:rPr lang="es-ES" sz="1050" i="1" smtClean="0">
                <a:solidFill>
                  <a:schemeClr val="tx1"/>
                </a:solidFill>
                <a:effectLst>
                  <a:outerShdw blurRad="38100" dist="38100" dir="2700000" algn="tl">
                    <a:srgbClr val="C0C0C0"/>
                  </a:outerShdw>
                </a:effectLst>
                <a:latin typeface="Arial" charset="0"/>
              </a:rPr>
              <a:t>POSGRADO SALUD SOCIAL Y COMUNITARIA-  2005</a:t>
            </a:r>
            <a:endParaRPr lang="es-ES" sz="1050" i="1" dirty="0">
              <a:solidFill>
                <a:schemeClr val="tx1"/>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0901"/>
                                        </p:tgtEl>
                                        <p:attrNameLst>
                                          <p:attrName>style.visibility</p:attrName>
                                        </p:attrNameLst>
                                      </p:cBhvr>
                                      <p:to>
                                        <p:strVal val="visible"/>
                                      </p:to>
                                    </p:set>
                                    <p:anim calcmode="lin" valueType="num">
                                      <p:cBhvr additive="base">
                                        <p:cTn id="7" dur="500" fill="hold"/>
                                        <p:tgtEl>
                                          <p:spTgt spid="80901"/>
                                        </p:tgtEl>
                                        <p:attrNameLst>
                                          <p:attrName>ppt_x</p:attrName>
                                        </p:attrNameLst>
                                      </p:cBhvr>
                                      <p:tavLst>
                                        <p:tav tm="0">
                                          <p:val>
                                            <p:strVal val="#ppt_x"/>
                                          </p:val>
                                        </p:tav>
                                        <p:tav tm="100000">
                                          <p:val>
                                            <p:strVal val="#ppt_x"/>
                                          </p:val>
                                        </p:tav>
                                      </p:tavLst>
                                    </p:anim>
                                    <p:anim calcmode="lin" valueType="num">
                                      <p:cBhvr additive="base">
                                        <p:cTn id="8" dur="500" fill="hold"/>
                                        <p:tgtEl>
                                          <p:spTgt spid="80901"/>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80905"/>
                                        </p:tgtEl>
                                        <p:attrNameLst>
                                          <p:attrName>style.visibility</p:attrName>
                                        </p:attrNameLst>
                                      </p:cBhvr>
                                      <p:to>
                                        <p:strVal val="visible"/>
                                      </p:to>
                                    </p:set>
                                    <p:animEffect transition="in" filter="blinds(horizontal)">
                                      <p:cBhvr>
                                        <p:cTn id="12" dur="500"/>
                                        <p:tgtEl>
                                          <p:spTgt spid="80905"/>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80904"/>
                                        </p:tgtEl>
                                        <p:attrNameLst>
                                          <p:attrName>style.visibility</p:attrName>
                                        </p:attrNameLst>
                                      </p:cBhvr>
                                      <p:to>
                                        <p:strVal val="visible"/>
                                      </p:to>
                                    </p:set>
                                    <p:anim calcmode="lin" valueType="num">
                                      <p:cBhvr additive="base">
                                        <p:cTn id="16" dur="500" fill="hold"/>
                                        <p:tgtEl>
                                          <p:spTgt spid="80904"/>
                                        </p:tgtEl>
                                        <p:attrNameLst>
                                          <p:attrName>ppt_x</p:attrName>
                                        </p:attrNameLst>
                                      </p:cBhvr>
                                      <p:tavLst>
                                        <p:tav tm="0">
                                          <p:val>
                                            <p:strVal val="1+#ppt_w/2"/>
                                          </p:val>
                                        </p:tav>
                                        <p:tav tm="100000">
                                          <p:val>
                                            <p:strVal val="#ppt_x"/>
                                          </p:val>
                                        </p:tav>
                                      </p:tavLst>
                                    </p:anim>
                                    <p:anim calcmode="lin" valueType="num">
                                      <p:cBhvr additive="base">
                                        <p:cTn id="17" dur="500" fill="hold"/>
                                        <p:tgtEl>
                                          <p:spTgt spid="80904"/>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80898"/>
                                        </p:tgtEl>
                                        <p:attrNameLst>
                                          <p:attrName>style.visibility</p:attrName>
                                        </p:attrNameLst>
                                      </p:cBhvr>
                                      <p:to>
                                        <p:strVal val="visible"/>
                                      </p:to>
                                    </p:set>
                                    <p:anim calcmode="lin" valueType="num">
                                      <p:cBhvr additive="base">
                                        <p:cTn id="21" dur="500" fill="hold"/>
                                        <p:tgtEl>
                                          <p:spTgt spid="80898"/>
                                        </p:tgtEl>
                                        <p:attrNameLst>
                                          <p:attrName>ppt_x</p:attrName>
                                        </p:attrNameLst>
                                      </p:cBhvr>
                                      <p:tavLst>
                                        <p:tav tm="0">
                                          <p:val>
                                            <p:strVal val="1+#ppt_w/2"/>
                                          </p:val>
                                        </p:tav>
                                        <p:tav tm="100000">
                                          <p:val>
                                            <p:strVal val="#ppt_x"/>
                                          </p:val>
                                        </p:tav>
                                      </p:tavLst>
                                    </p:anim>
                                    <p:anim calcmode="lin" valueType="num">
                                      <p:cBhvr additive="base">
                                        <p:cTn id="22" dur="500" fill="hold"/>
                                        <p:tgtEl>
                                          <p:spTgt spid="80898"/>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80899"/>
                                        </p:tgtEl>
                                        <p:attrNameLst>
                                          <p:attrName>style.visibility</p:attrName>
                                        </p:attrNameLst>
                                      </p:cBhvr>
                                      <p:to>
                                        <p:strVal val="visible"/>
                                      </p:to>
                                    </p:set>
                                    <p:anim calcmode="lin" valueType="num">
                                      <p:cBhvr additive="base">
                                        <p:cTn id="26" dur="500" fill="hold"/>
                                        <p:tgtEl>
                                          <p:spTgt spid="80899"/>
                                        </p:tgtEl>
                                        <p:attrNameLst>
                                          <p:attrName>ppt_x</p:attrName>
                                        </p:attrNameLst>
                                      </p:cBhvr>
                                      <p:tavLst>
                                        <p:tav tm="0">
                                          <p:val>
                                            <p:strVal val="1+#ppt_w/2"/>
                                          </p:val>
                                        </p:tav>
                                        <p:tav tm="100000">
                                          <p:val>
                                            <p:strVal val="#ppt_x"/>
                                          </p:val>
                                        </p:tav>
                                      </p:tavLst>
                                    </p:anim>
                                    <p:anim calcmode="lin" valueType="num">
                                      <p:cBhvr additive="base">
                                        <p:cTn id="27" dur="500" fill="hold"/>
                                        <p:tgtEl>
                                          <p:spTgt spid="80899"/>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80902"/>
                                        </p:tgtEl>
                                        <p:attrNameLst>
                                          <p:attrName>style.visibility</p:attrName>
                                        </p:attrNameLst>
                                      </p:cBhvr>
                                      <p:to>
                                        <p:strVal val="visible"/>
                                      </p:to>
                                    </p:set>
                                    <p:anim calcmode="lin" valueType="num">
                                      <p:cBhvr additive="base">
                                        <p:cTn id="31" dur="500" fill="hold"/>
                                        <p:tgtEl>
                                          <p:spTgt spid="80902"/>
                                        </p:tgtEl>
                                        <p:attrNameLst>
                                          <p:attrName>ppt_x</p:attrName>
                                        </p:attrNameLst>
                                      </p:cBhvr>
                                      <p:tavLst>
                                        <p:tav tm="0">
                                          <p:val>
                                            <p:strVal val="1+#ppt_w/2"/>
                                          </p:val>
                                        </p:tav>
                                        <p:tav tm="100000">
                                          <p:val>
                                            <p:strVal val="#ppt_x"/>
                                          </p:val>
                                        </p:tav>
                                      </p:tavLst>
                                    </p:anim>
                                    <p:anim calcmode="lin" valueType="num">
                                      <p:cBhvr additive="base">
                                        <p:cTn id="32" dur="500" fill="hold"/>
                                        <p:tgtEl>
                                          <p:spTgt spid="80902"/>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2" fill="hold" nodeType="afterEffect">
                                  <p:stCondLst>
                                    <p:cond delay="0"/>
                                  </p:stCondLst>
                                  <p:childTnLst>
                                    <p:set>
                                      <p:cBhvr>
                                        <p:cTn id="35" dur="1" fill="hold">
                                          <p:stCondLst>
                                            <p:cond delay="0"/>
                                          </p:stCondLst>
                                        </p:cTn>
                                        <p:tgtEl>
                                          <p:spTgt spid="80903"/>
                                        </p:tgtEl>
                                        <p:attrNameLst>
                                          <p:attrName>style.visibility</p:attrName>
                                        </p:attrNameLst>
                                      </p:cBhvr>
                                      <p:to>
                                        <p:strVal val="visible"/>
                                      </p:to>
                                    </p:set>
                                    <p:anim calcmode="lin" valueType="num">
                                      <p:cBhvr additive="base">
                                        <p:cTn id="36" dur="500" fill="hold"/>
                                        <p:tgtEl>
                                          <p:spTgt spid="80903"/>
                                        </p:tgtEl>
                                        <p:attrNameLst>
                                          <p:attrName>ppt_x</p:attrName>
                                        </p:attrNameLst>
                                      </p:cBhvr>
                                      <p:tavLst>
                                        <p:tav tm="0">
                                          <p:val>
                                            <p:strVal val="1+#ppt_w/2"/>
                                          </p:val>
                                        </p:tav>
                                        <p:tav tm="100000">
                                          <p:val>
                                            <p:strVal val="#ppt_x"/>
                                          </p:val>
                                        </p:tav>
                                      </p:tavLst>
                                    </p:anim>
                                    <p:anim calcmode="lin" valueType="num">
                                      <p:cBhvr additive="base">
                                        <p:cTn id="37" dur="500" fill="hold"/>
                                        <p:tgtEl>
                                          <p:spTgt spid="809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animBg="1"/>
      <p:bldP spid="80899" grpId="0" animBg="1"/>
      <p:bldP spid="80901" grpId="0" autoUpdateAnimBg="0"/>
      <p:bldP spid="80902" grpId="0" autoUpdateAnimBg="0"/>
      <p:bldP spid="8090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26" name="Object 2"/>
          <p:cNvGraphicFramePr>
            <a:graphicFrameLocks noChangeAspect="1"/>
          </p:cNvGraphicFramePr>
          <p:nvPr/>
        </p:nvGraphicFramePr>
        <p:xfrm>
          <a:off x="4567239" y="3424238"/>
          <a:ext cx="9525" cy="9525"/>
        </p:xfrm>
        <a:graphic>
          <a:graphicData uri="http://schemas.openxmlformats.org/presentationml/2006/ole">
            <mc:AlternateContent xmlns:mc="http://schemas.openxmlformats.org/markup-compatibility/2006">
              <mc:Choice xmlns:v="urn:schemas-microsoft-com:vml" Requires="v">
                <p:oleObj spid="_x0000_s103452" name="CorelDRAW" r:id="rId3" imgW="8928360" imgH="7150320" progId="CorelDRAW.Graphic.10">
                  <p:embed/>
                </p:oleObj>
              </mc:Choice>
              <mc:Fallback>
                <p:oleObj name="CorelDRAW" r:id="rId3" imgW="8928360" imgH="7150320" progId="CorelDRAW.Graphic.1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9"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27" name="Object 3"/>
          <p:cNvGraphicFramePr>
            <a:graphicFrameLocks noChangeAspect="1"/>
          </p:cNvGraphicFramePr>
          <p:nvPr/>
        </p:nvGraphicFramePr>
        <p:xfrm>
          <a:off x="4567239" y="3424238"/>
          <a:ext cx="9525" cy="9525"/>
        </p:xfrm>
        <a:graphic>
          <a:graphicData uri="http://schemas.openxmlformats.org/presentationml/2006/ole">
            <mc:AlternateContent xmlns:mc="http://schemas.openxmlformats.org/markup-compatibility/2006">
              <mc:Choice xmlns:v="urn:schemas-microsoft-com:vml" Requires="v">
                <p:oleObj spid="_x0000_s103453" name="CorelDRAW" r:id="rId5" imgW="8928360" imgH="7150320" progId="CorelDRAW.Graphic.10">
                  <p:embed/>
                </p:oleObj>
              </mc:Choice>
              <mc:Fallback>
                <p:oleObj name="CorelDRAW" r:id="rId5" imgW="8928360" imgH="7150320" progId="CorelDRAW.Graphic.1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9"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0" name="Object 6"/>
          <p:cNvGraphicFramePr>
            <a:graphicFrameLocks noChangeAspect="1"/>
          </p:cNvGraphicFramePr>
          <p:nvPr/>
        </p:nvGraphicFramePr>
        <p:xfrm flipV="1">
          <a:off x="1600200" y="304800"/>
          <a:ext cx="7010400" cy="6019800"/>
        </p:xfrm>
        <a:graphic>
          <a:graphicData uri="http://schemas.openxmlformats.org/presentationml/2006/ole">
            <mc:AlternateContent xmlns:mc="http://schemas.openxmlformats.org/markup-compatibility/2006">
              <mc:Choice xmlns:v="urn:schemas-microsoft-com:vml" Requires="v">
                <p:oleObj spid="_x0000_s103454" name="CorelDRAW" r:id="rId6" imgW="9877680" imgH="7150320" progId="CorelDRAW.Graphic.10">
                  <p:embed/>
                </p:oleObj>
              </mc:Choice>
              <mc:Fallback>
                <p:oleObj name="CorelDRAW" r:id="rId6" imgW="9877680" imgH="7150320" progId="CorelDRAW.Graphic.10">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1600200" y="304800"/>
                        <a:ext cx="70104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3426"/>
                                        </p:tgtEl>
                                        <p:attrNameLst>
                                          <p:attrName>style.visibility</p:attrName>
                                        </p:attrNameLst>
                                      </p:cBhvr>
                                      <p:to>
                                        <p:strVal val="visible"/>
                                      </p:to>
                                    </p:set>
                                    <p:anim calcmode="lin" valueType="num">
                                      <p:cBhvr additive="base">
                                        <p:cTn id="7" dur="500" fill="hold"/>
                                        <p:tgtEl>
                                          <p:spTgt spid="103426"/>
                                        </p:tgtEl>
                                        <p:attrNameLst>
                                          <p:attrName>ppt_x</p:attrName>
                                        </p:attrNameLst>
                                      </p:cBhvr>
                                      <p:tavLst>
                                        <p:tav tm="0">
                                          <p:val>
                                            <p:strVal val="0-#ppt_w/2"/>
                                          </p:val>
                                        </p:tav>
                                        <p:tav tm="100000">
                                          <p:val>
                                            <p:strVal val="#ppt_x"/>
                                          </p:val>
                                        </p:tav>
                                      </p:tavLst>
                                    </p:anim>
                                    <p:anim calcmode="lin" valueType="num">
                                      <p:cBhvr additive="base">
                                        <p:cTn id="8" dur="500" fill="hold"/>
                                        <p:tgtEl>
                                          <p:spTgt spid="1034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3427"/>
                                        </p:tgtEl>
                                        <p:attrNameLst>
                                          <p:attrName>style.visibility</p:attrName>
                                        </p:attrNameLst>
                                      </p:cBhvr>
                                      <p:to>
                                        <p:strVal val="visible"/>
                                      </p:to>
                                    </p:set>
                                    <p:anim calcmode="lin" valueType="num">
                                      <p:cBhvr additive="base">
                                        <p:cTn id="13" dur="500" fill="hold"/>
                                        <p:tgtEl>
                                          <p:spTgt spid="103427"/>
                                        </p:tgtEl>
                                        <p:attrNameLst>
                                          <p:attrName>ppt_x</p:attrName>
                                        </p:attrNameLst>
                                      </p:cBhvr>
                                      <p:tavLst>
                                        <p:tav tm="0">
                                          <p:val>
                                            <p:strVal val="0-#ppt_w/2"/>
                                          </p:val>
                                        </p:tav>
                                        <p:tav tm="100000">
                                          <p:val>
                                            <p:strVal val="#ppt_x"/>
                                          </p:val>
                                        </p:tav>
                                      </p:tavLst>
                                    </p:anim>
                                    <p:anim calcmode="lin" valueType="num">
                                      <p:cBhvr additive="base">
                                        <p:cTn id="14" dur="500" fill="hold"/>
                                        <p:tgtEl>
                                          <p:spTgt spid="10342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3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Object 2"/>
          <p:cNvGraphicFramePr>
            <a:graphicFrameLocks noChangeAspect="1"/>
          </p:cNvGraphicFramePr>
          <p:nvPr/>
        </p:nvGraphicFramePr>
        <p:xfrm>
          <a:off x="4567239" y="3424238"/>
          <a:ext cx="9525" cy="9525"/>
        </p:xfrm>
        <a:graphic>
          <a:graphicData uri="http://schemas.openxmlformats.org/presentationml/2006/ole">
            <mc:AlternateContent xmlns:mc="http://schemas.openxmlformats.org/markup-compatibility/2006">
              <mc:Choice xmlns:v="urn:schemas-microsoft-com:vml" Requires="v">
                <p:oleObj spid="_x0000_s104482" name="CorelDRAW" r:id="rId3" imgW="9663120" imgH="6974280" progId="CorelDRAW.Graphic.10">
                  <p:embed/>
                </p:oleObj>
              </mc:Choice>
              <mc:Fallback>
                <p:oleObj name="CorelDRAW" r:id="rId3" imgW="9663120" imgH="6974280" progId="CorelDRAW.Graphic.1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9"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1" name="Object 3"/>
          <p:cNvGraphicFramePr>
            <a:graphicFrameLocks noChangeAspect="1"/>
          </p:cNvGraphicFramePr>
          <p:nvPr/>
        </p:nvGraphicFramePr>
        <p:xfrm>
          <a:off x="4567239" y="3424238"/>
          <a:ext cx="9525" cy="9525"/>
        </p:xfrm>
        <a:graphic>
          <a:graphicData uri="http://schemas.openxmlformats.org/presentationml/2006/ole">
            <mc:AlternateContent xmlns:mc="http://schemas.openxmlformats.org/markup-compatibility/2006">
              <mc:Choice xmlns:v="urn:schemas-microsoft-com:vml" Requires="v">
                <p:oleObj spid="_x0000_s104483" name="CorelDRAW" r:id="rId5" imgW="9663120" imgH="6974280" progId="CorelDRAW.Graphic.10">
                  <p:embed/>
                </p:oleObj>
              </mc:Choice>
              <mc:Fallback>
                <p:oleObj name="CorelDRAW" r:id="rId5" imgW="9663120" imgH="6974280" progId="CorelDRAW.Graphic.10">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239"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2" name="Object 4"/>
          <p:cNvGraphicFramePr>
            <a:graphicFrameLocks noChangeAspect="1"/>
          </p:cNvGraphicFramePr>
          <p:nvPr/>
        </p:nvGraphicFramePr>
        <p:xfrm>
          <a:off x="6096000" y="2971801"/>
          <a:ext cx="9525" cy="9525"/>
        </p:xfrm>
        <a:graphic>
          <a:graphicData uri="http://schemas.openxmlformats.org/presentationml/2006/ole">
            <mc:AlternateContent xmlns:mc="http://schemas.openxmlformats.org/markup-compatibility/2006">
              <mc:Choice xmlns:v="urn:schemas-microsoft-com:vml" Requires="v">
                <p:oleObj spid="_x0000_s104484" name="CorelDRAW" r:id="rId7" imgW="9663120" imgH="6974280" progId="CorelDRAW.Graphic.10">
                  <p:embed/>
                </p:oleObj>
              </mc:Choice>
              <mc:Fallback>
                <p:oleObj name="CorelDRAW" r:id="rId7" imgW="9663120" imgH="6974280" progId="CorelDRAW.Graphic.10">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971801"/>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3" name="Object 5"/>
          <p:cNvGraphicFramePr>
            <a:graphicFrameLocks noChangeAspect="1"/>
          </p:cNvGraphicFramePr>
          <p:nvPr/>
        </p:nvGraphicFramePr>
        <p:xfrm flipH="1" flipV="1">
          <a:off x="1371600" y="381000"/>
          <a:ext cx="7391400" cy="5181600"/>
        </p:xfrm>
        <a:graphic>
          <a:graphicData uri="http://schemas.openxmlformats.org/presentationml/2006/ole">
            <mc:AlternateContent xmlns:mc="http://schemas.openxmlformats.org/markup-compatibility/2006">
              <mc:Choice xmlns:v="urn:schemas-microsoft-com:vml" Requires="v">
                <p:oleObj spid="_x0000_s104485" name="CorelDRAW" r:id="rId8" imgW="9663120" imgH="6974280" progId="CorelDRAW.Graphic.10">
                  <p:embed/>
                </p:oleObj>
              </mc:Choice>
              <mc:Fallback>
                <p:oleObj name="CorelDRAW" r:id="rId8" imgW="9663120" imgH="6974280" progId="CorelDRAW.Graphic.10">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flipV="1">
                        <a:off x="1371600" y="381000"/>
                        <a:ext cx="7391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additive="base">
                                        <p:cTn id="7" dur="500" fill="hold"/>
                                        <p:tgtEl>
                                          <p:spTgt spid="104450"/>
                                        </p:tgtEl>
                                        <p:attrNameLst>
                                          <p:attrName>ppt_x</p:attrName>
                                        </p:attrNameLst>
                                      </p:cBhvr>
                                      <p:tavLst>
                                        <p:tav tm="0">
                                          <p:val>
                                            <p:strVal val="0-#ppt_w/2"/>
                                          </p:val>
                                        </p:tav>
                                        <p:tav tm="100000">
                                          <p:val>
                                            <p:strVal val="#ppt_x"/>
                                          </p:val>
                                        </p:tav>
                                      </p:tavLst>
                                    </p:anim>
                                    <p:anim calcmode="lin" valueType="num">
                                      <p:cBhvr additive="base">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4451"/>
                                        </p:tgtEl>
                                        <p:attrNameLst>
                                          <p:attrName>style.visibility</p:attrName>
                                        </p:attrNameLst>
                                      </p:cBhvr>
                                      <p:to>
                                        <p:strVal val="visible"/>
                                      </p:to>
                                    </p:set>
                                    <p:anim calcmode="lin" valueType="num">
                                      <p:cBhvr additive="base">
                                        <p:cTn id="13" dur="500" fill="hold"/>
                                        <p:tgtEl>
                                          <p:spTgt spid="104451"/>
                                        </p:tgtEl>
                                        <p:attrNameLst>
                                          <p:attrName>ppt_x</p:attrName>
                                        </p:attrNameLst>
                                      </p:cBhvr>
                                      <p:tavLst>
                                        <p:tav tm="0">
                                          <p:val>
                                            <p:strVal val="0-#ppt_w/2"/>
                                          </p:val>
                                        </p:tav>
                                        <p:tav tm="100000">
                                          <p:val>
                                            <p:strVal val="#ppt_x"/>
                                          </p:val>
                                        </p:tav>
                                      </p:tavLst>
                                    </p:anim>
                                    <p:anim calcmode="lin" valueType="num">
                                      <p:cBhvr additive="base">
                                        <p:cTn id="14" dur="500" fill="hold"/>
                                        <p:tgtEl>
                                          <p:spTgt spid="10445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4452"/>
                                        </p:tgtEl>
                                        <p:attrNameLst>
                                          <p:attrName>style.visibility</p:attrName>
                                        </p:attrNameLst>
                                      </p:cBhvr>
                                      <p:to>
                                        <p:strVal val="visible"/>
                                      </p:to>
                                    </p:set>
                                    <p:anim calcmode="lin" valueType="num">
                                      <p:cBhvr additive="base">
                                        <p:cTn id="19" dur="500" fill="hold"/>
                                        <p:tgtEl>
                                          <p:spTgt spid="104452"/>
                                        </p:tgtEl>
                                        <p:attrNameLst>
                                          <p:attrName>ppt_x</p:attrName>
                                        </p:attrNameLst>
                                      </p:cBhvr>
                                      <p:tavLst>
                                        <p:tav tm="0">
                                          <p:val>
                                            <p:strVal val="0-#ppt_w/2"/>
                                          </p:val>
                                        </p:tav>
                                        <p:tav tm="100000">
                                          <p:val>
                                            <p:strVal val="#ppt_x"/>
                                          </p:val>
                                        </p:tav>
                                      </p:tavLst>
                                    </p:anim>
                                    <p:anim calcmode="lin" valueType="num">
                                      <p:cBhvr additive="base">
                                        <p:cTn id="20" dur="500" fill="hold"/>
                                        <p:tgtEl>
                                          <p:spTgt spid="10445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04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p:cNvGraphicFramePr>
            <a:graphicFrameLocks noChangeAspect="1"/>
          </p:cNvGraphicFramePr>
          <p:nvPr/>
        </p:nvGraphicFramePr>
        <p:xfrm flipH="1">
          <a:off x="1905000" y="771526"/>
          <a:ext cx="6324600" cy="5705475"/>
        </p:xfrm>
        <a:graphic>
          <a:graphicData uri="http://schemas.openxmlformats.org/presentationml/2006/ole">
            <mc:AlternateContent xmlns:mc="http://schemas.openxmlformats.org/markup-compatibility/2006">
              <mc:Choice xmlns:v="urn:schemas-microsoft-com:vml" Requires="v">
                <p:oleObj spid="_x0000_s115722" name="CorelDRAW" r:id="rId3" imgW="7589880" imgH="10721880" progId="CorelDRAW.Graphic.10">
                  <p:embed/>
                </p:oleObj>
              </mc:Choice>
              <mc:Fallback>
                <p:oleObj name="CorelDRAW" r:id="rId3" imgW="7589880" imgH="10721880" progId="CorelDRAW.Graphic.1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905000" y="771526"/>
                        <a:ext cx="63246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5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s-AR" sz="2800" b="1"/>
              <a:t/>
            </a:r>
            <a:br>
              <a:rPr lang="es-AR" sz="2800" b="1"/>
            </a:br>
            <a:r>
              <a:rPr lang="es-AR" sz="2800" b="1"/>
              <a:t>INTRODUCCIÓN</a:t>
            </a:r>
            <a:r>
              <a:rPr lang="es-ES" sz="2800" b="1"/>
              <a:t/>
            </a:r>
            <a:br>
              <a:rPr lang="es-ES" sz="2800" b="1"/>
            </a:br>
            <a:endParaRPr lang="es-ES" sz="2800" b="1"/>
          </a:p>
        </p:txBody>
      </p:sp>
      <p:sp>
        <p:nvSpPr>
          <p:cNvPr id="114691" name="Rectangle 3"/>
          <p:cNvSpPr>
            <a:spLocks noGrp="1" noChangeArrowheads="1"/>
          </p:cNvSpPr>
          <p:nvPr>
            <p:ph type="body" idx="1"/>
          </p:nvPr>
        </p:nvSpPr>
        <p:spPr>
          <a:xfrm>
            <a:off x="1173163" y="1524000"/>
            <a:ext cx="7772400" cy="4419600"/>
          </a:xfrm>
        </p:spPr>
        <p:txBody>
          <a:bodyPr/>
          <a:lstStyle/>
          <a:p>
            <a:pPr algn="just">
              <a:lnSpc>
                <a:spcPct val="90000"/>
              </a:lnSpc>
            </a:pPr>
            <a:r>
              <a:rPr lang="es-ES" sz="2000">
                <a:cs typeface="Times New Roman" pitchFamily="18" charset="0"/>
              </a:rPr>
              <a:t>En el mes de junio de 2006 se inicia una experiencia de trabajo</a:t>
            </a:r>
            <a:endParaRPr lang="es-AR" sz="2000">
              <a:cs typeface="Times New Roman" pitchFamily="18" charset="0"/>
            </a:endParaRPr>
          </a:p>
          <a:p>
            <a:pPr algn="just">
              <a:lnSpc>
                <a:spcPct val="90000"/>
              </a:lnSpc>
            </a:pPr>
            <a:r>
              <a:rPr lang="es-ES" sz="2000">
                <a:cs typeface="Times New Roman" pitchFamily="18" charset="0"/>
              </a:rPr>
              <a:t>con mujeres del barrio La Unión en el Centro de Salud N° 3,</a:t>
            </a:r>
            <a:endParaRPr lang="es-AR" sz="2000">
              <a:cs typeface="Times New Roman" pitchFamily="18" charset="0"/>
            </a:endParaRPr>
          </a:p>
          <a:p>
            <a:pPr algn="just">
              <a:lnSpc>
                <a:spcPct val="90000"/>
              </a:lnSpc>
            </a:pPr>
            <a:r>
              <a:rPr lang="es-ES" sz="2000">
                <a:cs typeface="Times New Roman" pitchFamily="18" charset="0"/>
              </a:rPr>
              <a:t>Ezeiza. La propuesta inicial era construir un espacio de </a:t>
            </a:r>
            <a:endParaRPr lang="es-AR" sz="2000">
              <a:cs typeface="Times New Roman" pitchFamily="18" charset="0"/>
            </a:endParaRPr>
          </a:p>
          <a:p>
            <a:pPr algn="just">
              <a:lnSpc>
                <a:spcPct val="90000"/>
              </a:lnSpc>
            </a:pPr>
            <a:r>
              <a:rPr lang="es-ES" sz="2000">
                <a:cs typeface="Times New Roman" pitchFamily="18" charset="0"/>
              </a:rPr>
              <a:t>intercambio de saberes y experiencias a través del hacer. El </a:t>
            </a:r>
            <a:endParaRPr lang="es-AR" sz="2000">
              <a:cs typeface="Times New Roman" pitchFamily="18" charset="0"/>
            </a:endParaRPr>
          </a:p>
          <a:p>
            <a:pPr algn="just">
              <a:lnSpc>
                <a:spcPct val="90000"/>
              </a:lnSpc>
            </a:pPr>
            <a:r>
              <a:rPr lang="es-ES" sz="2000">
                <a:cs typeface="Times New Roman" pitchFamily="18" charset="0"/>
              </a:rPr>
              <a:t>proyecto surge por la inquietud e iniciativa de algunas mujeres de </a:t>
            </a:r>
            <a:endParaRPr lang="es-AR" sz="2000">
              <a:cs typeface="Times New Roman" pitchFamily="18" charset="0"/>
            </a:endParaRPr>
          </a:p>
          <a:p>
            <a:pPr algn="just">
              <a:lnSpc>
                <a:spcPct val="90000"/>
              </a:lnSpc>
            </a:pPr>
            <a:r>
              <a:rPr lang="es-ES" sz="2000">
                <a:cs typeface="Times New Roman" pitchFamily="18" charset="0"/>
              </a:rPr>
              <a:t>la comunidad que tejían en sus casas y habían comenzado a </a:t>
            </a:r>
            <a:endParaRPr lang="es-AR" sz="2000">
              <a:cs typeface="Times New Roman" pitchFamily="18" charset="0"/>
            </a:endParaRPr>
          </a:p>
          <a:p>
            <a:pPr algn="just">
              <a:lnSpc>
                <a:spcPct val="90000"/>
              </a:lnSpc>
            </a:pPr>
            <a:r>
              <a:rPr lang="es-ES" sz="2000">
                <a:cs typeface="Times New Roman" pitchFamily="18" charset="0"/>
              </a:rPr>
              <a:t>socializar esta actividad entre algunas vecinas. La idea del </a:t>
            </a:r>
            <a:endParaRPr lang="es-AR" sz="2000">
              <a:cs typeface="Times New Roman" pitchFamily="18" charset="0"/>
            </a:endParaRPr>
          </a:p>
          <a:p>
            <a:pPr algn="just">
              <a:lnSpc>
                <a:spcPct val="90000"/>
              </a:lnSpc>
            </a:pPr>
            <a:r>
              <a:rPr lang="es-ES" sz="2000">
                <a:cs typeface="Times New Roman" pitchFamily="18" charset="0"/>
              </a:rPr>
              <a:t>proyecto era pasar del ámbito individual a un ámbito grupal y </a:t>
            </a:r>
            <a:endParaRPr lang="es-AR" sz="2000">
              <a:cs typeface="Times New Roman" pitchFamily="18" charset="0"/>
            </a:endParaRPr>
          </a:p>
          <a:p>
            <a:pPr algn="just">
              <a:lnSpc>
                <a:spcPct val="90000"/>
              </a:lnSpc>
            </a:pPr>
            <a:r>
              <a:rPr lang="es-ES" sz="2000">
                <a:cs typeface="Times New Roman" pitchFamily="18" charset="0"/>
              </a:rPr>
              <a:t>constituirse en un espacio de tejedoras que se reunieran de forma</a:t>
            </a:r>
            <a:endParaRPr lang="es-AR" sz="2000">
              <a:cs typeface="Times New Roman" pitchFamily="18" charset="0"/>
            </a:endParaRPr>
          </a:p>
          <a:p>
            <a:pPr algn="just">
              <a:lnSpc>
                <a:spcPct val="90000"/>
              </a:lnSpc>
            </a:pPr>
            <a:r>
              <a:rPr lang="es-ES" sz="2000">
                <a:cs typeface="Times New Roman" pitchFamily="18" charset="0"/>
              </a:rPr>
              <a:t>semanal, donde mediante el compartir una tarea “Tejer” se </a:t>
            </a:r>
            <a:endParaRPr lang="es-AR" sz="2000">
              <a:cs typeface="Times New Roman" pitchFamily="18" charset="0"/>
            </a:endParaRPr>
          </a:p>
          <a:p>
            <a:pPr algn="just">
              <a:lnSpc>
                <a:spcPct val="90000"/>
              </a:lnSpc>
            </a:pPr>
            <a:r>
              <a:rPr lang="es-ES" sz="2000">
                <a:cs typeface="Times New Roman" pitchFamily="18" charset="0"/>
              </a:rPr>
              <a:t>abordaran diferentes temas relacionados con su vida cotidiana, </a:t>
            </a:r>
            <a:endParaRPr lang="es-AR" sz="2000">
              <a:cs typeface="Times New Roman" pitchFamily="18" charset="0"/>
            </a:endParaRPr>
          </a:p>
          <a:p>
            <a:pPr algn="just">
              <a:lnSpc>
                <a:spcPct val="90000"/>
              </a:lnSpc>
            </a:pPr>
            <a:r>
              <a:rPr lang="es-ES" sz="2000">
                <a:cs typeface="Times New Roman" pitchFamily="18" charset="0"/>
              </a:rPr>
              <a:t>con cuestiones de género promoviendo lazos solidarios y de ayuda </a:t>
            </a:r>
            <a:endParaRPr lang="es-AR" sz="2000">
              <a:cs typeface="Times New Roman" pitchFamily="18" charset="0"/>
            </a:endParaRPr>
          </a:p>
          <a:p>
            <a:pPr>
              <a:lnSpc>
                <a:spcPct val="90000"/>
              </a:lnSpc>
            </a:pPr>
            <a:r>
              <a:rPr lang="es-ES" sz="2000">
                <a:cs typeface="Times New Roman" pitchFamily="18" charset="0"/>
              </a:rPr>
              <a:t>mutua.</a:t>
            </a:r>
          </a:p>
          <a:p>
            <a:pPr>
              <a:lnSpc>
                <a:spcPct val="90000"/>
              </a:lnSpc>
            </a:pPr>
            <a:endParaRPr lang="es-ES" sz="20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 calcmode="lin" valueType="num">
                                      <p:cBhvr additive="base">
                                        <p:cTn id="7" dur="500" fill="hold"/>
                                        <p:tgtEl>
                                          <p:spTgt spid="114690"/>
                                        </p:tgtEl>
                                        <p:attrNameLst>
                                          <p:attrName>ppt_x</p:attrName>
                                        </p:attrNameLst>
                                      </p:cBhvr>
                                      <p:tavLst>
                                        <p:tav tm="0">
                                          <p:val>
                                            <p:strVal val="1+#ppt_w/2"/>
                                          </p:val>
                                        </p:tav>
                                        <p:tav tm="100000">
                                          <p:val>
                                            <p:strVal val="#ppt_x"/>
                                          </p:val>
                                        </p:tav>
                                      </p:tavLst>
                                    </p:anim>
                                    <p:anim calcmode="lin" valueType="num">
                                      <p:cBhvr additive="base">
                                        <p:cTn id="8" dur="500" fill="hold"/>
                                        <p:tgtEl>
                                          <p:spTgt spid="1146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4691"/>
                                        </p:tgtEl>
                                        <p:attrNameLst>
                                          <p:attrName>style.visibility</p:attrName>
                                        </p:attrNameLst>
                                      </p:cBhvr>
                                      <p:to>
                                        <p:strVal val="visible"/>
                                      </p:to>
                                    </p:set>
                                    <p:anim calcmode="lin" valueType="num">
                                      <p:cBhvr additive="base">
                                        <p:cTn id="13" dur="500" fill="hold"/>
                                        <p:tgtEl>
                                          <p:spTgt spid="114691"/>
                                        </p:tgtEl>
                                        <p:attrNameLst>
                                          <p:attrName>ppt_x</p:attrName>
                                        </p:attrNameLst>
                                      </p:cBhvr>
                                      <p:tavLst>
                                        <p:tav tm="0">
                                          <p:val>
                                            <p:strVal val="1+#ppt_w/2"/>
                                          </p:val>
                                        </p:tav>
                                        <p:tav tm="100000">
                                          <p:val>
                                            <p:strVal val="#ppt_x"/>
                                          </p:val>
                                        </p:tav>
                                      </p:tavLst>
                                    </p:anim>
                                    <p:anim calcmode="lin" valueType="num">
                                      <p:cBhvr additive="base">
                                        <p:cTn id="14" dur="500" fill="hold"/>
                                        <p:tgtEl>
                                          <p:spTgt spid="1146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utoUpdateAnimBg="0"/>
      <p:bldP spid="11469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1026"/>
          <p:cNvSpPr>
            <a:spLocks noGrp="1" noChangeArrowheads="1"/>
          </p:cNvSpPr>
          <p:nvPr>
            <p:ph type="title"/>
          </p:nvPr>
        </p:nvSpPr>
        <p:spPr>
          <a:xfrm>
            <a:off x="1219200" y="381000"/>
            <a:ext cx="7726363" cy="838200"/>
          </a:xfrm>
        </p:spPr>
        <p:txBody>
          <a:bodyPr/>
          <a:lstStyle/>
          <a:p>
            <a:r>
              <a:rPr lang="es-AR" sz="2400" b="1"/>
              <a:t>FUNDAMENTACION</a:t>
            </a:r>
            <a:endParaRPr lang="es-ES" sz="2400" b="1"/>
          </a:p>
        </p:txBody>
      </p:sp>
      <p:sp>
        <p:nvSpPr>
          <p:cNvPr id="100355" name="Rectangle 1027"/>
          <p:cNvSpPr>
            <a:spLocks noGrp="1" noChangeArrowheads="1"/>
          </p:cNvSpPr>
          <p:nvPr>
            <p:ph type="body" idx="1"/>
          </p:nvPr>
        </p:nvSpPr>
        <p:spPr>
          <a:xfrm>
            <a:off x="990600" y="1219200"/>
            <a:ext cx="7772400" cy="4953000"/>
          </a:xfrm>
        </p:spPr>
        <p:txBody>
          <a:bodyPr/>
          <a:lstStyle/>
          <a:p>
            <a:pPr algn="just">
              <a:lnSpc>
                <a:spcPct val="90000"/>
              </a:lnSpc>
            </a:pPr>
            <a:r>
              <a:rPr lang="es-AR" sz="1600">
                <a:cs typeface="Times New Roman" pitchFamily="18" charset="0"/>
              </a:rPr>
              <a:t>El proyecto del grupo de mujeres entiende que dicho proyecto responde a los </a:t>
            </a:r>
          </a:p>
          <a:p>
            <a:pPr algn="just">
              <a:lnSpc>
                <a:spcPct val="90000"/>
              </a:lnSpc>
            </a:pPr>
            <a:r>
              <a:rPr lang="es-AR" sz="1600">
                <a:cs typeface="Times New Roman" pitchFamily="18" charset="0"/>
              </a:rPr>
              <a:t>objetivos Institucionales, en la medida que ofrece una respuesta integral abarcando </a:t>
            </a:r>
          </a:p>
          <a:p>
            <a:pPr algn="just">
              <a:lnSpc>
                <a:spcPct val="90000"/>
              </a:lnSpc>
            </a:pPr>
            <a:r>
              <a:rPr lang="es-AR" sz="1600">
                <a:cs typeface="Times New Roman" pitchFamily="18" charset="0"/>
              </a:rPr>
              <a:t>en un todo distintas dimensiones de la realidad social. </a:t>
            </a:r>
          </a:p>
          <a:p>
            <a:pPr algn="just">
              <a:lnSpc>
                <a:spcPct val="90000"/>
              </a:lnSpc>
            </a:pPr>
            <a:endParaRPr lang="es-AR" sz="1600">
              <a:cs typeface="Times New Roman" pitchFamily="18" charset="0"/>
            </a:endParaRPr>
          </a:p>
          <a:p>
            <a:pPr algn="just">
              <a:lnSpc>
                <a:spcPct val="90000"/>
              </a:lnSpc>
            </a:pPr>
            <a:r>
              <a:rPr lang="es-AR" sz="1600">
                <a:cs typeface="Times New Roman" pitchFamily="18" charset="0"/>
              </a:rPr>
              <a:t>Esta estrategia se corresponde con la concepción de salud como un proceso social</a:t>
            </a:r>
          </a:p>
          <a:p>
            <a:pPr algn="just">
              <a:lnSpc>
                <a:spcPct val="90000"/>
              </a:lnSpc>
            </a:pPr>
            <a:r>
              <a:rPr lang="es-AR" sz="1600">
                <a:cs typeface="Times New Roman" pitchFamily="18" charset="0"/>
              </a:rPr>
              <a:t> e histórico enraizado en las condiciones objetivas de vida, que responde a la forma </a:t>
            </a:r>
          </a:p>
          <a:p>
            <a:pPr algn="just">
              <a:lnSpc>
                <a:spcPct val="90000"/>
              </a:lnSpc>
            </a:pPr>
            <a:r>
              <a:rPr lang="es-AR" sz="1600">
                <a:cs typeface="Times New Roman" pitchFamily="18" charset="0"/>
              </a:rPr>
              <a:t>en que la sociedad se organiza para producir y reproducirse.  </a:t>
            </a:r>
          </a:p>
          <a:p>
            <a:pPr algn="just">
              <a:lnSpc>
                <a:spcPct val="90000"/>
              </a:lnSpc>
            </a:pPr>
            <a:endParaRPr lang="es-AR" sz="1600">
              <a:cs typeface="Times New Roman" pitchFamily="18" charset="0"/>
            </a:endParaRPr>
          </a:p>
          <a:p>
            <a:pPr algn="just">
              <a:lnSpc>
                <a:spcPct val="90000"/>
              </a:lnSpc>
            </a:pPr>
            <a:r>
              <a:rPr lang="es-AR" sz="1600">
                <a:cs typeface="Times New Roman" pitchFamily="18" charset="0"/>
              </a:rPr>
              <a:t>El desarrollo del proyecto en su aspecto productivo, implicaría por un lado hacer </a:t>
            </a:r>
          </a:p>
          <a:p>
            <a:pPr algn="just">
              <a:lnSpc>
                <a:spcPct val="90000"/>
              </a:lnSpc>
            </a:pPr>
            <a:r>
              <a:rPr lang="es-AR" sz="1600">
                <a:cs typeface="Times New Roman" pitchFamily="18" charset="0"/>
              </a:rPr>
              <a:t>visible el trabajo realizado por ellas, revalorizando su lugar, su experiencia y </a:t>
            </a:r>
          </a:p>
          <a:p>
            <a:pPr algn="just">
              <a:lnSpc>
                <a:spcPct val="90000"/>
              </a:lnSpc>
            </a:pPr>
            <a:r>
              <a:rPr lang="es-AR" sz="1600">
                <a:cs typeface="Times New Roman" pitchFamily="18" charset="0"/>
              </a:rPr>
              <a:t>conocimientos, y favorecer la generación de un trabajo colectivo y comunitario </a:t>
            </a:r>
          </a:p>
          <a:p>
            <a:pPr algn="just">
              <a:lnSpc>
                <a:spcPct val="90000"/>
              </a:lnSpc>
            </a:pPr>
            <a:r>
              <a:rPr lang="es-AR" sz="1600">
                <a:cs typeface="Times New Roman" pitchFamily="18" charset="0"/>
              </a:rPr>
              <a:t>sustentado en relaciones de solidaridad, igualitarias y cooperativas.</a:t>
            </a:r>
          </a:p>
          <a:p>
            <a:pPr algn="just">
              <a:lnSpc>
                <a:spcPct val="90000"/>
              </a:lnSpc>
            </a:pPr>
            <a:endParaRPr lang="es-AR" sz="1600">
              <a:cs typeface="Times New Roman" pitchFamily="18" charset="0"/>
            </a:endParaRPr>
          </a:p>
          <a:p>
            <a:pPr algn="just">
              <a:lnSpc>
                <a:spcPct val="90000"/>
              </a:lnSpc>
            </a:pPr>
            <a:r>
              <a:rPr lang="es-AR" sz="1600">
                <a:cs typeface="Times New Roman" pitchFamily="18" charset="0"/>
              </a:rPr>
              <a:t>El presente proyecto no solo responde a las necesidades concretas de existencia</a:t>
            </a:r>
          </a:p>
          <a:p>
            <a:pPr algn="just">
              <a:lnSpc>
                <a:spcPct val="90000"/>
              </a:lnSpc>
            </a:pPr>
            <a:r>
              <a:rPr lang="es-AR" sz="1600">
                <a:cs typeface="Times New Roman" pitchFamily="18" charset="0"/>
              </a:rPr>
              <a:t>de  las mujeres, sino que también propicia el sentido de pertenencia grupal, el </a:t>
            </a:r>
          </a:p>
          <a:p>
            <a:pPr algn="just">
              <a:lnSpc>
                <a:spcPct val="90000"/>
              </a:lnSpc>
            </a:pPr>
            <a:r>
              <a:rPr lang="es-AR" sz="1600">
                <a:cs typeface="Times New Roman" pitchFamily="18" charset="0"/>
              </a:rPr>
              <a:t>refuerzo de los vínculos sociales entre pares, y posibilita el desarrollo de la </a:t>
            </a:r>
          </a:p>
          <a:p>
            <a:pPr algn="just">
              <a:lnSpc>
                <a:spcPct val="90000"/>
              </a:lnSpc>
            </a:pPr>
            <a:r>
              <a:rPr lang="es-AR" sz="1600">
                <a:cs typeface="Times New Roman" pitchFamily="18" charset="0"/>
              </a:rPr>
              <a:t>capacidad organizativa que a su vez  es un vehículo para poner en juego la propia</a:t>
            </a:r>
          </a:p>
          <a:p>
            <a:pPr algn="just">
              <a:lnSpc>
                <a:spcPct val="90000"/>
              </a:lnSpc>
            </a:pPr>
            <a:r>
              <a:rPr lang="es-AR" sz="1600">
                <a:cs typeface="Times New Roman" pitchFamily="18" charset="0"/>
              </a:rPr>
              <a:t> personalidad por ser una actividad creativa y creadora. </a:t>
            </a:r>
          </a:p>
          <a:p>
            <a:pPr algn="just">
              <a:lnSpc>
                <a:spcPct val="90000"/>
              </a:lnSpc>
            </a:pPr>
            <a:r>
              <a:rPr lang="es-AR" sz="1600">
                <a:cs typeface="Times New Roman" pitchFamily="18" charset="0"/>
              </a:rPr>
              <a:t> </a:t>
            </a:r>
          </a:p>
          <a:p>
            <a:pPr algn="just">
              <a:lnSpc>
                <a:spcPct val="90000"/>
              </a:lnSpc>
            </a:pPr>
            <a:r>
              <a:rPr lang="es-AR" sz="1400">
                <a:cs typeface="Times New Roman" pitchFamily="18" charset="0"/>
              </a:rPr>
              <a:t> </a:t>
            </a:r>
          </a:p>
          <a:p>
            <a:pPr algn="just">
              <a:lnSpc>
                <a:spcPct val="90000"/>
              </a:lnSpc>
            </a:pPr>
            <a:endParaRPr lang="es-E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strips(downLeft)">
                                      <p:cBhvr>
                                        <p:cTn id="7" dur="500"/>
                                        <p:tgtEl>
                                          <p:spTgt spid="100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00355"/>
                                        </p:tgtEl>
                                        <p:attrNameLst>
                                          <p:attrName>style.visibility</p:attrName>
                                        </p:attrNameLst>
                                      </p:cBhvr>
                                      <p:to>
                                        <p:strVal val="visible"/>
                                      </p:to>
                                    </p:set>
                                    <p:animEffect transition="in" filter="strips(downLeft)">
                                      <p:cBhvr>
                                        <p:cTn id="12" dur="500"/>
                                        <p:tgtEl>
                                          <p:spTgt spid="100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autoUpdateAnimBg="0"/>
      <p:bldP spid="10035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1026"/>
          <p:cNvSpPr>
            <a:spLocks noGrp="1" noChangeArrowheads="1"/>
          </p:cNvSpPr>
          <p:nvPr>
            <p:ph type="title"/>
          </p:nvPr>
        </p:nvSpPr>
        <p:spPr>
          <a:xfrm>
            <a:off x="1173163" y="609600"/>
            <a:ext cx="7772400" cy="685800"/>
          </a:xfrm>
        </p:spPr>
        <p:txBody>
          <a:bodyPr/>
          <a:lstStyle/>
          <a:p>
            <a:pPr algn="ctr"/>
            <a:r>
              <a:rPr lang="es-AR" sz="2400" b="1"/>
              <a:t>CARACTERIZACION DE LA POBLACION</a:t>
            </a:r>
            <a:endParaRPr lang="es-ES" sz="2400" b="1"/>
          </a:p>
        </p:txBody>
      </p:sp>
      <p:sp>
        <p:nvSpPr>
          <p:cNvPr id="101379" name="Rectangle 1027"/>
          <p:cNvSpPr>
            <a:spLocks noGrp="1" noChangeArrowheads="1"/>
          </p:cNvSpPr>
          <p:nvPr>
            <p:ph type="body" idx="1"/>
          </p:nvPr>
        </p:nvSpPr>
        <p:spPr>
          <a:xfrm>
            <a:off x="1143000" y="1066800"/>
            <a:ext cx="7772400" cy="5410200"/>
          </a:xfrm>
        </p:spPr>
        <p:txBody>
          <a:bodyPr/>
          <a:lstStyle/>
          <a:p>
            <a:pPr algn="just">
              <a:lnSpc>
                <a:spcPct val="90000"/>
              </a:lnSpc>
            </a:pPr>
            <a:r>
              <a:rPr lang="es-AR" sz="2800">
                <a:cs typeface="Times New Roman" pitchFamily="18" charset="0"/>
              </a:rPr>
              <a:t>   </a:t>
            </a:r>
            <a:r>
              <a:rPr lang="es-AR" sz="1200">
                <a:cs typeface="Times New Roman" pitchFamily="18" charset="0"/>
              </a:rPr>
              <a:t> </a:t>
            </a:r>
            <a:r>
              <a:rPr lang="es-AR" sz="1200" u="sng">
                <a:cs typeface="Times New Roman" pitchFamily="18" charset="0"/>
              </a:rPr>
              <a:t>INFRAESTRUCTURA BÁSICA Y TIPO DE CONSTRUCCIÓN DE LAS VIVIENDAS</a:t>
            </a:r>
            <a:endParaRPr lang="es-AR" sz="1200">
              <a:cs typeface="Times New Roman" pitchFamily="18" charset="0"/>
            </a:endParaRPr>
          </a:p>
          <a:p>
            <a:pPr algn="just">
              <a:lnSpc>
                <a:spcPct val="90000"/>
              </a:lnSpc>
            </a:pPr>
            <a:r>
              <a:rPr lang="es-AR" sz="1200">
                <a:cs typeface="Times New Roman" pitchFamily="18" charset="0"/>
              </a:rPr>
              <a:t> </a:t>
            </a:r>
          </a:p>
          <a:p>
            <a:pPr>
              <a:lnSpc>
                <a:spcPct val="90000"/>
              </a:lnSpc>
            </a:pPr>
            <a:r>
              <a:rPr lang="es-AR" sz="1200">
                <a:cs typeface="Times New Roman" pitchFamily="18" charset="0"/>
              </a:rPr>
              <a:t>        El centro cívico tiene sus calles asfaltadas, y varias de las principales siguen con asfalto hasta dentro mismo de algunos barrios por algunas cuadras. Las unidades y centros de salud se encuentran siempre sobre asfalto. Las demás calles laterales son amplias, de tierra.</a:t>
            </a:r>
          </a:p>
          <a:p>
            <a:pPr>
              <a:lnSpc>
                <a:spcPct val="90000"/>
              </a:lnSpc>
            </a:pPr>
            <a:r>
              <a:rPr lang="es-AR" sz="1200">
                <a:cs typeface="Times New Roman" pitchFamily="18" charset="0"/>
              </a:rPr>
              <a:t>        La población de los barrios no cuenta en general con agua potable, sino que utilizan agua de pozos, perforaciones. No cuentan con sistema de cloacas. Existe luz en todos los barrios. La red de gas natural se encuentra bastante extendida, pero muchas de las personas de los barrios carenciados no puede utilizarla de hecho porque no pueden acceder a la compra de un medidor, con lo cual siguen utilizando el gas envasado.</a:t>
            </a:r>
          </a:p>
          <a:p>
            <a:pPr>
              <a:lnSpc>
                <a:spcPct val="90000"/>
              </a:lnSpc>
            </a:pPr>
            <a:r>
              <a:rPr lang="es-AR" sz="1200">
                <a:cs typeface="Times New Roman" pitchFamily="18" charset="0"/>
              </a:rPr>
              <a:t>        Existen diferencias respecto a las zonas, en el centro de las localidades generalmente existen viviendas de material, en general chalets o casas consideradas de clase media. Cuando nos alejamos un poco y nos acercamos a los barrios más populares, las casas comienzan a ser de material más modestas,  conviviendo casas de material con casas de chapa, madera, y otros materiales como nylon, etc. </a:t>
            </a:r>
          </a:p>
          <a:p>
            <a:pPr>
              <a:lnSpc>
                <a:spcPct val="90000"/>
              </a:lnSpc>
            </a:pPr>
            <a:r>
              <a:rPr lang="es-AR" sz="1200">
                <a:cs typeface="Times New Roman" pitchFamily="18" charset="0"/>
              </a:rPr>
              <a:t>        Se observa que las casas de las zonas mas empobrecidas en general cuentan con un terreno, algunas veces pequeño y otros más espacioso, lo que marca una distribuciones espacial amplia, con casitas pequeñas y “patios” amplios. La construcción nunca es “hacia arriba”, sino de casas bajas. </a:t>
            </a:r>
          </a:p>
          <a:p>
            <a:pPr algn="just">
              <a:lnSpc>
                <a:spcPct val="90000"/>
              </a:lnSpc>
            </a:pPr>
            <a:r>
              <a:rPr lang="es-AR" sz="1200">
                <a:cs typeface="Times New Roman" pitchFamily="18" charset="0"/>
              </a:rPr>
              <a:t> </a:t>
            </a:r>
          </a:p>
          <a:p>
            <a:pPr algn="just">
              <a:lnSpc>
                <a:spcPct val="90000"/>
              </a:lnSpc>
            </a:pPr>
            <a:r>
              <a:rPr lang="es-AR" sz="1200">
                <a:latin typeface="Times New Roman" pitchFamily="18" charset="0"/>
                <a:cs typeface="Times New Roman" pitchFamily="18" charset="0"/>
              </a:rPr>
              <a:t>        </a:t>
            </a:r>
            <a:r>
              <a:rPr lang="es-AR" sz="1200" u="sng">
                <a:latin typeface="Times New Roman" pitchFamily="18" charset="0"/>
                <a:cs typeface="Times New Roman" pitchFamily="18" charset="0"/>
              </a:rPr>
              <a:t> CONDICIONES SOCIOECONÓMICAS</a:t>
            </a:r>
          </a:p>
          <a:p>
            <a:pPr algn="just">
              <a:lnSpc>
                <a:spcPct val="90000"/>
              </a:lnSpc>
            </a:pPr>
            <a:endParaRPr lang="es-AR" sz="1200" b="1" i="1" u="sng">
              <a:latin typeface="Times New Roman" pitchFamily="18" charset="0"/>
              <a:cs typeface="Times New Roman" pitchFamily="18" charset="0"/>
            </a:endParaRPr>
          </a:p>
          <a:p>
            <a:pPr algn="just">
              <a:lnSpc>
                <a:spcPct val="90000"/>
              </a:lnSpc>
            </a:pPr>
            <a:r>
              <a:rPr lang="es-AR" sz="1200">
                <a:cs typeface="Times New Roman" pitchFamily="18" charset="0"/>
              </a:rPr>
              <a:t>        La mayoría de sus habitantes cuentan como ingreso fijo al Plan Jefas y Jefes. En su mayoría se encuentran desocupados, subocupados o realizan  trabajos esporádicos, lo que implica bajos ingresos y trabajos precarios y desprotegidos, otros realizan changas o desarrollan diferentes estrategias de supervivencia para subsistir.</a:t>
            </a:r>
          </a:p>
          <a:p>
            <a:pPr algn="just">
              <a:lnSpc>
                <a:spcPct val="90000"/>
              </a:lnSpc>
            </a:pPr>
            <a:r>
              <a:rPr lang="es-AR" sz="1200">
                <a:latin typeface="Times New Roman" pitchFamily="18" charset="0"/>
                <a:cs typeface="Times New Roman" pitchFamily="18" charset="0"/>
              </a:rPr>
              <a:t>         </a:t>
            </a:r>
            <a:r>
              <a:rPr lang="es-AR" sz="1200">
                <a:cs typeface="Times New Roman" pitchFamily="18" charset="0"/>
              </a:rPr>
              <a:t>Estas situaciones conllevan a grandes dificultades para las familias de  alcanzar  las condiciones elementales para la reproducción social de sus miembros.</a:t>
            </a:r>
          </a:p>
          <a:p>
            <a:pPr algn="just">
              <a:lnSpc>
                <a:spcPct val="90000"/>
              </a:lnSpc>
            </a:pPr>
            <a:r>
              <a:rPr lang="es-AR" sz="1200">
                <a:cs typeface="Times New Roman" pitchFamily="18" charset="0"/>
              </a:rPr>
              <a:t> </a:t>
            </a:r>
          </a:p>
          <a:p>
            <a:pPr algn="just">
              <a:lnSpc>
                <a:spcPct val="90000"/>
              </a:lnSpc>
            </a:pPr>
            <a:r>
              <a:rPr lang="es-AR" sz="1200">
                <a:cs typeface="Times New Roman" pitchFamily="18" charset="0"/>
              </a:rPr>
              <a:t> </a:t>
            </a:r>
          </a:p>
          <a:p>
            <a:pPr algn="just">
              <a:lnSpc>
                <a:spcPct val="90000"/>
              </a:lnSpc>
            </a:pPr>
            <a:r>
              <a:rPr lang="es-AR" sz="1200">
                <a:cs typeface="Times New Roman" pitchFamily="18" charset="0"/>
              </a:rPr>
              <a:t> </a:t>
            </a:r>
          </a:p>
          <a:p>
            <a:pPr algn="just">
              <a:lnSpc>
                <a:spcPct val="90000"/>
              </a:lnSpc>
            </a:pPr>
            <a:r>
              <a:rPr lang="es-AR" sz="1200">
                <a:cs typeface="Times New Roman" pitchFamily="18" charset="0"/>
              </a:rPr>
              <a:t> </a:t>
            </a:r>
          </a:p>
          <a:p>
            <a:pPr algn="just">
              <a:lnSpc>
                <a:spcPct val="90000"/>
              </a:lnSpc>
            </a:pPr>
            <a:endParaRPr lang="es-ES" sz="12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 calcmode="lin" valueType="num">
                                      <p:cBhvr additive="base">
                                        <p:cTn id="7" dur="500" fill="hold"/>
                                        <p:tgtEl>
                                          <p:spTgt spid="101378"/>
                                        </p:tgtEl>
                                        <p:attrNameLst>
                                          <p:attrName>ppt_x</p:attrName>
                                        </p:attrNameLst>
                                      </p:cBhvr>
                                      <p:tavLst>
                                        <p:tav tm="0">
                                          <p:val>
                                            <p:strVal val="0-#ppt_w/2"/>
                                          </p:val>
                                        </p:tav>
                                        <p:tav tm="100000">
                                          <p:val>
                                            <p:strVal val="#ppt_x"/>
                                          </p:val>
                                        </p:tav>
                                      </p:tavLst>
                                    </p:anim>
                                    <p:anim calcmode="lin" valueType="num">
                                      <p:cBhvr additive="base">
                                        <p:cTn id="8" dur="500" fill="hold"/>
                                        <p:tgtEl>
                                          <p:spTgt spid="10137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1379"/>
                                        </p:tgtEl>
                                        <p:attrNameLst>
                                          <p:attrName>style.visibility</p:attrName>
                                        </p:attrNameLst>
                                      </p:cBhvr>
                                      <p:to>
                                        <p:strVal val="visible"/>
                                      </p:to>
                                    </p:set>
                                    <p:animEffect transition="in" filter="wipe(left)">
                                      <p:cBhvr>
                                        <p:cTn id="13" dur="500"/>
                                        <p:tgtEl>
                                          <p:spTgt spid="10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utoUpdateAnimBg="0"/>
      <p:bldP spid="10137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173163" y="457200"/>
            <a:ext cx="7772400" cy="838200"/>
          </a:xfrm>
        </p:spPr>
        <p:txBody>
          <a:bodyPr/>
          <a:lstStyle/>
          <a:p>
            <a:r>
              <a:rPr lang="es-AR" sz="2400" b="1"/>
              <a:t/>
            </a:r>
            <a:br>
              <a:rPr lang="es-AR" sz="2400" b="1"/>
            </a:br>
            <a:r>
              <a:rPr lang="es-AR" sz="2400" b="1"/>
              <a:t/>
            </a:r>
            <a:br>
              <a:rPr lang="es-AR" sz="2400" b="1"/>
            </a:br>
            <a:r>
              <a:rPr lang="es-AR" sz="2400" b="1"/>
              <a:t>POBLACION OBJETIVO</a:t>
            </a:r>
            <a:br>
              <a:rPr lang="es-AR" sz="2400" b="1"/>
            </a:br>
            <a:endParaRPr lang="es-ES" sz="2400" b="1"/>
          </a:p>
        </p:txBody>
      </p:sp>
      <p:sp>
        <p:nvSpPr>
          <p:cNvPr id="88067" name="Rectangle 3"/>
          <p:cNvSpPr>
            <a:spLocks noGrp="1" noChangeArrowheads="1"/>
          </p:cNvSpPr>
          <p:nvPr>
            <p:ph type="body" idx="1"/>
          </p:nvPr>
        </p:nvSpPr>
        <p:spPr>
          <a:xfrm>
            <a:off x="1173163" y="1219200"/>
            <a:ext cx="7772400" cy="4876800"/>
          </a:xfrm>
        </p:spPr>
        <p:txBody>
          <a:bodyPr/>
          <a:lstStyle/>
          <a:p>
            <a:pPr algn="just"/>
            <a:endParaRPr lang="es-AR" sz="2000">
              <a:cs typeface="Times New Roman" pitchFamily="18" charset="0"/>
            </a:endParaRPr>
          </a:p>
          <a:p>
            <a:pPr algn="just"/>
            <a:r>
              <a:rPr lang="es-AR" sz="2000">
                <a:cs typeface="Times New Roman" pitchFamily="18" charset="0"/>
              </a:rPr>
              <a:t>Mujeres que viven en el Área Programática del  Centro del Salud</a:t>
            </a:r>
          </a:p>
          <a:p>
            <a:pPr algn="just"/>
            <a:r>
              <a:rPr lang="es-AR" sz="2000">
                <a:cs typeface="Times New Roman" pitchFamily="18" charset="0"/>
              </a:rPr>
              <a:t>Nº 3 de la Unión,  Partido de Ezeiza.</a:t>
            </a:r>
          </a:p>
          <a:p>
            <a:pPr algn="just"/>
            <a:endParaRPr lang="es-AR" sz="2000">
              <a:cs typeface="Times New Roman" pitchFamily="18" charset="0"/>
            </a:endParaRPr>
          </a:p>
          <a:p>
            <a:pPr algn="just"/>
            <a:endParaRPr lang="es-AR" sz="2000">
              <a:cs typeface="Times New Roman" pitchFamily="18" charset="0"/>
            </a:endParaRPr>
          </a:p>
          <a:p>
            <a:pPr algn="just"/>
            <a:r>
              <a:rPr lang="es-AR" sz="2400" b="1">
                <a:solidFill>
                  <a:schemeClr val="tx2"/>
                </a:solidFill>
                <a:latin typeface="Times New Roman" pitchFamily="18" charset="0"/>
                <a:cs typeface="Times New Roman" pitchFamily="18" charset="0"/>
              </a:rPr>
              <a:t>OBJETIVO GENERAL</a:t>
            </a:r>
          </a:p>
          <a:p>
            <a:pPr algn="just"/>
            <a:endParaRPr lang="es-AR" sz="2400" b="1">
              <a:solidFill>
                <a:schemeClr val="tx2"/>
              </a:solidFill>
              <a:latin typeface="Times New Roman" pitchFamily="18" charset="0"/>
              <a:cs typeface="Times New Roman" pitchFamily="18" charset="0"/>
            </a:endParaRPr>
          </a:p>
          <a:p>
            <a:pPr algn="just"/>
            <a:r>
              <a:rPr lang="es-AR" sz="1800" b="1">
                <a:cs typeface="Times New Roman" pitchFamily="18" charset="0"/>
              </a:rPr>
              <a:t>Generar un espacio integral de participación para las mujeres del </a:t>
            </a:r>
          </a:p>
          <a:p>
            <a:pPr algn="just"/>
            <a:r>
              <a:rPr lang="es-AR" sz="1800" b="1">
                <a:cs typeface="Times New Roman" pitchFamily="18" charset="0"/>
              </a:rPr>
              <a:t>Área Programática del Centro de Salud N° 3 La unión, del partido de </a:t>
            </a:r>
          </a:p>
          <a:p>
            <a:pPr algn="just"/>
            <a:r>
              <a:rPr lang="es-AR" sz="1800" b="1">
                <a:cs typeface="Times New Roman" pitchFamily="18" charset="0"/>
              </a:rPr>
              <a:t>Ezeiza, donde a partir de una práctica concreta de carácter </a:t>
            </a:r>
          </a:p>
          <a:p>
            <a:pPr algn="just"/>
            <a:r>
              <a:rPr lang="es-AR" sz="1800" b="1">
                <a:cs typeface="Times New Roman" pitchFamily="18" charset="0"/>
              </a:rPr>
              <a:t>productiva se incorporen aspectos de la vida cotidiana desde una </a:t>
            </a:r>
          </a:p>
          <a:p>
            <a:pPr algn="just"/>
            <a:r>
              <a:rPr lang="es-AR" sz="1800" b="1">
                <a:cs typeface="Times New Roman" pitchFamily="18" charset="0"/>
              </a:rPr>
              <a:t>perspectiva de género  </a:t>
            </a:r>
          </a:p>
          <a:p>
            <a:pPr algn="just"/>
            <a:endParaRPr lang="es-AR" sz="1800" b="1">
              <a:cs typeface="Times New Roman" pitchFamily="18" charset="0"/>
            </a:endParaRPr>
          </a:p>
          <a:p>
            <a:endParaRPr lang="es-ES" sz="180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42" name="Rectangle 6"/>
          <p:cNvSpPr>
            <a:spLocks noGrp="1" noChangeArrowheads="1"/>
          </p:cNvSpPr>
          <p:nvPr>
            <p:ph type="title"/>
          </p:nvPr>
        </p:nvSpPr>
        <p:spPr>
          <a:xfrm>
            <a:off x="1173163" y="685800"/>
            <a:ext cx="7772400" cy="1066800"/>
          </a:xfrm>
        </p:spPr>
        <p:txBody>
          <a:bodyPr/>
          <a:lstStyle/>
          <a:p>
            <a:pPr algn="ctr"/>
            <a:r>
              <a:rPr lang="es-AR" sz="2400" b="1"/>
              <a:t>OBJETIVOS ESPECÍFICOS</a:t>
            </a:r>
            <a:br>
              <a:rPr lang="es-AR" sz="2400" b="1"/>
            </a:br>
            <a:endParaRPr lang="es-ES" sz="2400" b="1"/>
          </a:p>
        </p:txBody>
      </p:sp>
      <p:sp>
        <p:nvSpPr>
          <p:cNvPr id="91143" name="Rectangle 7"/>
          <p:cNvSpPr>
            <a:spLocks noGrp="1" noChangeArrowheads="1"/>
          </p:cNvSpPr>
          <p:nvPr>
            <p:ph type="body" idx="1"/>
          </p:nvPr>
        </p:nvSpPr>
        <p:spPr>
          <a:xfrm>
            <a:off x="1173163" y="1752600"/>
            <a:ext cx="7772400" cy="4343400"/>
          </a:xfrm>
        </p:spPr>
        <p:txBody>
          <a:bodyPr/>
          <a:lstStyle/>
          <a:p>
            <a:pPr>
              <a:lnSpc>
                <a:spcPct val="90000"/>
              </a:lnSpc>
              <a:buFont typeface="Monotype Sorts" pitchFamily="2" charset="2"/>
              <a:buChar char="n"/>
            </a:pPr>
            <a:r>
              <a:rPr lang="es-AR" sz="2000"/>
              <a:t>Promover un espacio de circulación de conocimientos, experiencias y saberes de las mujeres y fomentar el intercambio de aprendizajes con el equipo de salud. .</a:t>
            </a:r>
          </a:p>
          <a:p>
            <a:pPr>
              <a:lnSpc>
                <a:spcPct val="90000"/>
              </a:lnSpc>
              <a:buFont typeface="Monotype Sorts" pitchFamily="2" charset="2"/>
              <a:buChar char="n"/>
            </a:pPr>
            <a:r>
              <a:rPr lang="es-AR" sz="2000"/>
              <a:t>Fomentar la reflexión sobre aspectos vinculados  a la representación social de la mujer y a la construcción social de géneros.</a:t>
            </a:r>
          </a:p>
          <a:p>
            <a:pPr>
              <a:lnSpc>
                <a:spcPct val="90000"/>
              </a:lnSpc>
              <a:buFont typeface="Monotype Sorts" pitchFamily="2" charset="2"/>
              <a:buChar char="n"/>
            </a:pPr>
            <a:r>
              <a:rPr lang="es-AR" sz="2000"/>
              <a:t>Promover prácticas productivas comunitarias que fortalezcan la autoestima, la creatividad,  que refuercen lazos sociales y promuevan la capacidad organizativa de las mujeres.</a:t>
            </a:r>
          </a:p>
          <a:p>
            <a:pPr>
              <a:lnSpc>
                <a:spcPct val="90000"/>
              </a:lnSpc>
              <a:buFont typeface="Monotype Sorts" pitchFamily="2" charset="2"/>
              <a:buChar char="n"/>
            </a:pPr>
            <a:r>
              <a:rPr lang="es-AR" sz="2000"/>
              <a:t>Incorporar una mirada integral de la salud a través de la valorización de aspectos psicosociales como parte inherente al proceso/ salud /enfermedad /atención en el equipo de salud y en la población con la que se trabaja.</a:t>
            </a:r>
          </a:p>
          <a:p>
            <a:pPr>
              <a:lnSpc>
                <a:spcPct val="90000"/>
              </a:lnSpc>
              <a:buFont typeface="Monotype Sorts" pitchFamily="2" charset="2"/>
              <a:buChar char="n"/>
            </a:pPr>
            <a:r>
              <a:rPr lang="es-AR" sz="2000"/>
              <a:t>Promover el desarrollo de acciones intersectoriales e interinstitucionales para el abordaje de la temática .</a:t>
            </a:r>
          </a:p>
          <a:p>
            <a:pPr>
              <a:lnSpc>
                <a:spcPct val="90000"/>
              </a:lnSpc>
            </a:pPr>
            <a:endParaRPr lang="es-AR" sz="2000"/>
          </a:p>
          <a:p>
            <a:pPr>
              <a:lnSpc>
                <a:spcPct val="90000"/>
              </a:lnSpc>
            </a:pPr>
            <a:r>
              <a:rPr lang="es-AR" sz="2000"/>
              <a:t>     </a:t>
            </a:r>
          </a:p>
          <a:p>
            <a:pPr>
              <a:lnSpc>
                <a:spcPct val="90000"/>
              </a:lnSpc>
            </a:pPr>
            <a:endParaRPr lang="es-AR" sz="2000"/>
          </a:p>
          <a:p>
            <a:pPr>
              <a:lnSpc>
                <a:spcPct val="90000"/>
              </a:lnSpc>
            </a:pPr>
            <a:endParaRPr lang="es-ES" sz="2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1142"/>
                                        </p:tgtEl>
                                        <p:attrNameLst>
                                          <p:attrName>style.visibility</p:attrName>
                                        </p:attrNameLst>
                                      </p:cBhvr>
                                      <p:to>
                                        <p:strVal val="visible"/>
                                      </p:to>
                                    </p:set>
                                    <p:animEffect transition="in" filter="strips(downLeft)">
                                      <p:cBhvr>
                                        <p:cTn id="7" dur="500"/>
                                        <p:tgtEl>
                                          <p:spTgt spid="911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91143"/>
                                        </p:tgtEl>
                                        <p:attrNameLst>
                                          <p:attrName>style.visibility</p:attrName>
                                        </p:attrNameLst>
                                      </p:cBhvr>
                                      <p:to>
                                        <p:strVal val="visible"/>
                                      </p:to>
                                    </p:set>
                                    <p:animEffect transition="in" filter="strips(downLeft)">
                                      <p:cBhvr>
                                        <p:cTn id="12" dur="500"/>
                                        <p:tgtEl>
                                          <p:spTgt spid="91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utoUpdateAnimBg="0"/>
      <p:bldP spid="9114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algn="ctr"/>
            <a:r>
              <a:rPr lang="es-AR" sz="2400" b="1"/>
              <a:t>METODOLOGÍA DE TRABAJO</a:t>
            </a:r>
            <a:endParaRPr lang="es-ES" sz="2400" b="1"/>
          </a:p>
        </p:txBody>
      </p:sp>
      <p:sp>
        <p:nvSpPr>
          <p:cNvPr id="102403" name="Rectangle 3"/>
          <p:cNvSpPr>
            <a:spLocks noGrp="1" noChangeArrowheads="1"/>
          </p:cNvSpPr>
          <p:nvPr>
            <p:ph type="body" idx="1"/>
          </p:nvPr>
        </p:nvSpPr>
        <p:spPr>
          <a:xfrm>
            <a:off x="1173163" y="1600200"/>
            <a:ext cx="7772400" cy="4495800"/>
          </a:xfrm>
        </p:spPr>
        <p:txBody>
          <a:bodyPr/>
          <a:lstStyle/>
          <a:p>
            <a:pPr algn="just">
              <a:buFont typeface="Monotype Sorts" pitchFamily="2" charset="2"/>
              <a:buChar char="n"/>
            </a:pPr>
            <a:r>
              <a:rPr lang="es-AR" sz="2000">
                <a:cs typeface="Times New Roman" pitchFamily="18" charset="0"/>
              </a:rPr>
              <a:t>La metodología de trabajo que se utiliza es la de grupo de tarea,  caracterizada como un conjunto de personas que se reúnen en función de la realización de una tarea o actividad común, en este caso el tejido.</a:t>
            </a:r>
          </a:p>
          <a:p>
            <a:pPr algn="just">
              <a:buFont typeface="Monotype Sorts" pitchFamily="2" charset="2"/>
              <a:buChar char="n"/>
            </a:pPr>
            <a:r>
              <a:rPr lang="es-AR" sz="2000">
                <a:cs typeface="Times New Roman" pitchFamily="18" charset="0"/>
              </a:rPr>
              <a:t>Tiene como eje la participación de mujeres de la comunidad y por ello se incorporan herramientas de la metodología de taller. Esta metodología propone un proceso de aprendizaje activo y cooperativo, lo cual supone partir de los conocimientos y saberes que cada persona porta, “produciendo así un proceso de enseñanza- aprendizaje que surge como producto social de un grupo.”</a:t>
            </a:r>
          </a:p>
          <a:p>
            <a:pPr algn="just">
              <a:buFont typeface="Monotype Sorts" pitchFamily="2" charset="2"/>
              <a:buChar char="n"/>
            </a:pPr>
            <a:r>
              <a:rPr lang="es-AR" sz="2000">
                <a:cs typeface="Times New Roman" pitchFamily="18" charset="0"/>
              </a:rPr>
              <a:t>Desde la coordinación se fomenta el diálogo, la circulación de la palabra y el intercambio de conocimientos entre los participantes.</a:t>
            </a:r>
          </a:p>
          <a:p>
            <a:pPr algn="just"/>
            <a:endParaRPr lang="es-ES" sz="2000"/>
          </a:p>
          <a:p>
            <a:endParaRPr lang="es-ES" sz="2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 calcmode="lin" valueType="num">
                                      <p:cBhvr additive="base">
                                        <p:cTn id="7" dur="500" fill="hold"/>
                                        <p:tgtEl>
                                          <p:spTgt spid="102402"/>
                                        </p:tgtEl>
                                        <p:attrNameLst>
                                          <p:attrName>ppt_x</p:attrName>
                                        </p:attrNameLst>
                                      </p:cBhvr>
                                      <p:tavLst>
                                        <p:tav tm="0">
                                          <p:val>
                                            <p:strVal val="1+#ppt_w/2"/>
                                          </p:val>
                                        </p:tav>
                                        <p:tav tm="100000">
                                          <p:val>
                                            <p:strVal val="#ppt_x"/>
                                          </p:val>
                                        </p:tav>
                                      </p:tavLst>
                                    </p:anim>
                                    <p:anim calcmode="lin" valueType="num">
                                      <p:cBhvr additive="base">
                                        <p:cTn id="8" dur="500" fill="hold"/>
                                        <p:tgtEl>
                                          <p:spTgt spid="1024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403"/>
                                        </p:tgtEl>
                                        <p:attrNameLst>
                                          <p:attrName>style.visibility</p:attrName>
                                        </p:attrNameLst>
                                      </p:cBhvr>
                                      <p:to>
                                        <p:strVal val="visible"/>
                                      </p:to>
                                    </p:set>
                                    <p:anim calcmode="lin" valueType="num">
                                      <p:cBhvr additive="base">
                                        <p:cTn id="13" dur="500" fill="hold"/>
                                        <p:tgtEl>
                                          <p:spTgt spid="102403"/>
                                        </p:tgtEl>
                                        <p:attrNameLst>
                                          <p:attrName>ppt_x</p:attrName>
                                        </p:attrNameLst>
                                      </p:cBhvr>
                                      <p:tavLst>
                                        <p:tav tm="0">
                                          <p:val>
                                            <p:strVal val="1+#ppt_w/2"/>
                                          </p:val>
                                        </p:tav>
                                        <p:tav tm="100000">
                                          <p:val>
                                            <p:strVal val="#ppt_x"/>
                                          </p:val>
                                        </p:tav>
                                      </p:tavLst>
                                    </p:anim>
                                    <p:anim calcmode="lin" valueType="num">
                                      <p:cBhvr additive="base">
                                        <p:cTn id="14" dur="500" fill="hold"/>
                                        <p:tgtEl>
                                          <p:spTgt spid="1024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autoUpdateAnimBg="0"/>
      <p:bldP spid="10240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60" name="Rectangle 4"/>
          <p:cNvSpPr>
            <a:spLocks noGrp="1" noChangeArrowheads="1"/>
          </p:cNvSpPr>
          <p:nvPr>
            <p:ph type="title"/>
          </p:nvPr>
        </p:nvSpPr>
        <p:spPr/>
        <p:txBody>
          <a:bodyPr/>
          <a:lstStyle/>
          <a:p>
            <a:pPr algn="ctr"/>
            <a:r>
              <a:rPr lang="es-AR" sz="2400" b="1"/>
              <a:t>ACTIVIDADES</a:t>
            </a:r>
            <a:endParaRPr lang="es-ES" sz="2400" b="1"/>
          </a:p>
        </p:txBody>
      </p:sp>
      <p:sp>
        <p:nvSpPr>
          <p:cNvPr id="96261" name="Rectangle 5"/>
          <p:cNvSpPr>
            <a:spLocks noGrp="1" noChangeArrowheads="1"/>
          </p:cNvSpPr>
          <p:nvPr>
            <p:ph type="body" idx="1"/>
          </p:nvPr>
        </p:nvSpPr>
        <p:spPr>
          <a:xfrm>
            <a:off x="1173163" y="1600200"/>
            <a:ext cx="7772400" cy="4495800"/>
          </a:xfrm>
        </p:spPr>
        <p:txBody>
          <a:bodyPr/>
          <a:lstStyle/>
          <a:p>
            <a:pPr algn="just">
              <a:lnSpc>
                <a:spcPct val="90000"/>
              </a:lnSpc>
              <a:buFont typeface="Monotype Sorts" pitchFamily="2" charset="2"/>
              <a:buChar char="n"/>
            </a:pPr>
            <a:r>
              <a:rPr lang="es-AR" sz="1600">
                <a:cs typeface="Times New Roman" pitchFamily="18" charset="0"/>
              </a:rPr>
              <a:t>Reuniones grupales para definición de intereses compartidos</a:t>
            </a:r>
          </a:p>
          <a:p>
            <a:pPr algn="just">
              <a:lnSpc>
                <a:spcPct val="90000"/>
              </a:lnSpc>
              <a:buFont typeface="Monotype Sorts" pitchFamily="2" charset="2"/>
              <a:buChar char="n"/>
            </a:pPr>
            <a:r>
              <a:rPr lang="es-AR" sz="1600">
                <a:cs typeface="Times New Roman" pitchFamily="18" charset="0"/>
              </a:rPr>
              <a:t>Realización de encuentros semanales de mujeres de aprox. 2 hs. convocadas alrededor de la tarea del tejido. </a:t>
            </a:r>
          </a:p>
          <a:p>
            <a:pPr algn="just">
              <a:lnSpc>
                <a:spcPct val="90000"/>
              </a:lnSpc>
              <a:buFont typeface="Monotype Sorts" pitchFamily="2" charset="2"/>
              <a:buChar char="n"/>
            </a:pPr>
            <a:r>
              <a:rPr lang="es-AR" sz="1600">
                <a:cs typeface="Times New Roman" pitchFamily="18" charset="0"/>
              </a:rPr>
              <a:t>Promoción y difusión del espacio en la comunidad por parte del  grupo de mujeres.</a:t>
            </a:r>
          </a:p>
          <a:p>
            <a:pPr algn="just">
              <a:lnSpc>
                <a:spcPct val="90000"/>
              </a:lnSpc>
              <a:buFont typeface="Monotype Sorts" pitchFamily="2" charset="2"/>
              <a:buChar char="n"/>
            </a:pPr>
            <a:r>
              <a:rPr lang="es-AR" sz="1600">
                <a:cs typeface="Times New Roman" pitchFamily="18" charset="0"/>
              </a:rPr>
              <a:t>Acciones de difusión del proyecto y de sus objetivos en el Centro de Salud</a:t>
            </a:r>
          </a:p>
          <a:p>
            <a:pPr algn="just">
              <a:lnSpc>
                <a:spcPct val="90000"/>
              </a:lnSpc>
              <a:buFont typeface="Monotype Sorts" pitchFamily="2" charset="2"/>
              <a:buChar char="n"/>
            </a:pPr>
            <a:r>
              <a:rPr lang="es-AR" sz="1600">
                <a:cs typeface="Times New Roman" pitchFamily="18" charset="0"/>
              </a:rPr>
              <a:t>Recolección de insumos en carácter de donación de la comunidad, incluidos profesionales del Centro de Salud que tomaron conocimiento del proyecto.</a:t>
            </a:r>
          </a:p>
          <a:p>
            <a:pPr algn="just">
              <a:lnSpc>
                <a:spcPct val="90000"/>
              </a:lnSpc>
              <a:buFont typeface="Monotype Sorts" pitchFamily="2" charset="2"/>
              <a:buChar char="n"/>
            </a:pPr>
            <a:r>
              <a:rPr lang="es-AR" sz="1600">
                <a:cs typeface="Times New Roman" pitchFamily="18" charset="0"/>
              </a:rPr>
              <a:t>Articulación intersectorial con Secretaría de Promoción Industrial, Secretaría de Trabajo, focalizando el aspecto productivo. </a:t>
            </a:r>
          </a:p>
          <a:p>
            <a:pPr algn="just">
              <a:lnSpc>
                <a:spcPct val="90000"/>
              </a:lnSpc>
              <a:buFont typeface="Monotype Sorts" pitchFamily="2" charset="2"/>
              <a:buChar char="n"/>
            </a:pPr>
            <a:r>
              <a:rPr lang="es-AR" sz="1600">
                <a:cs typeface="Times New Roman" pitchFamily="18" charset="0"/>
              </a:rPr>
              <a:t>Articulación con Secretaría de Inspección General, focalizando el aspecto participativo, a partir de la difusión y socialización del trabajo de las mujeres.</a:t>
            </a:r>
          </a:p>
          <a:p>
            <a:pPr algn="just">
              <a:lnSpc>
                <a:spcPct val="90000"/>
              </a:lnSpc>
              <a:buFont typeface="Monotype Sorts" pitchFamily="2" charset="2"/>
              <a:buChar char="n"/>
            </a:pPr>
            <a:r>
              <a:rPr lang="es-AR" sz="1600">
                <a:cs typeface="Times New Roman" pitchFamily="18" charset="0"/>
              </a:rPr>
              <a:t>Organización y realización de una Muestra pública en el barrio, de los trabajos realizados por el grupo.</a:t>
            </a:r>
          </a:p>
          <a:p>
            <a:pPr algn="just">
              <a:lnSpc>
                <a:spcPct val="90000"/>
              </a:lnSpc>
              <a:buFont typeface="Monotype Sorts" pitchFamily="2" charset="2"/>
              <a:buChar char="n"/>
            </a:pPr>
            <a:r>
              <a:rPr lang="es-AR" sz="1600">
                <a:cs typeface="Times New Roman" pitchFamily="18" charset="0"/>
              </a:rPr>
              <a:t>Contacto con 2  instituciones barriales donde funcionan grupos de tejedoras </a:t>
            </a:r>
          </a:p>
          <a:p>
            <a:pPr algn="just">
              <a:lnSpc>
                <a:spcPct val="90000"/>
              </a:lnSpc>
              <a:buFont typeface="Monotype Sorts" pitchFamily="2" charset="2"/>
              <a:buChar char="n"/>
            </a:pPr>
            <a:r>
              <a:rPr lang="es-AR" sz="1600">
                <a:cs typeface="Times New Roman" pitchFamily="18" charset="0"/>
              </a:rPr>
              <a:t>Puesta en marcha del proyecto productivo, reforzando el aspecto organizativo y profundizando los lazos sociales</a:t>
            </a:r>
          </a:p>
          <a:p>
            <a:pPr algn="just">
              <a:lnSpc>
                <a:spcPct val="90000"/>
              </a:lnSpc>
            </a:pPr>
            <a:r>
              <a:rPr lang="es-AR" sz="2000">
                <a:cs typeface="Times New Roman" pitchFamily="18" charset="0"/>
              </a:rPr>
              <a:t> </a:t>
            </a:r>
          </a:p>
          <a:p>
            <a:pPr>
              <a:lnSpc>
                <a:spcPct val="90000"/>
              </a:lnSpc>
            </a:pPr>
            <a:endParaRPr lang="es-AR" sz="2000"/>
          </a:p>
          <a:p>
            <a:pPr>
              <a:lnSpc>
                <a:spcPct val="90000"/>
              </a:lnSpc>
            </a:pPr>
            <a:endParaRPr lang="es-ES"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strips(downLeft)">
                                      <p:cBhvr>
                                        <p:cTn id="7" dur="500"/>
                                        <p:tgtEl>
                                          <p:spTgt spid="962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96261"/>
                                        </p:tgtEl>
                                        <p:attrNameLst>
                                          <p:attrName>style.visibility</p:attrName>
                                        </p:attrNameLst>
                                      </p:cBhvr>
                                      <p:to>
                                        <p:strVal val="visible"/>
                                      </p:to>
                                    </p:set>
                                    <p:animEffect transition="in" filter="strips(downLeft)">
                                      <p:cBhvr>
                                        <p:cTn id="12" dur="500"/>
                                        <p:tgtEl>
                                          <p:spTgt spid="9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4" name="Object 2"/>
          <p:cNvGraphicFramePr>
            <a:graphicFrameLocks noChangeAspect="1"/>
          </p:cNvGraphicFramePr>
          <p:nvPr/>
        </p:nvGraphicFramePr>
        <p:xfrm>
          <a:off x="4567239" y="3424238"/>
          <a:ext cx="9525" cy="9525"/>
        </p:xfrm>
        <a:graphic>
          <a:graphicData uri="http://schemas.openxmlformats.org/presentationml/2006/ole">
            <mc:AlternateContent xmlns:mc="http://schemas.openxmlformats.org/markup-compatibility/2006">
              <mc:Choice xmlns:v="urn:schemas-microsoft-com:vml" Requires="v">
                <p:oleObj spid="_x0000_s105490" name="CorelDRAW" r:id="rId3" imgW="7589880" imgH="10721880" progId="CorelDRAW.Graphic.10">
                  <p:embed/>
                </p:oleObj>
              </mc:Choice>
              <mc:Fallback>
                <p:oleObj name="CorelDRAW" r:id="rId3" imgW="7589880" imgH="10721880" progId="CorelDRAW.Graphic.1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9"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75" name="Object 3"/>
          <p:cNvGraphicFramePr>
            <a:graphicFrameLocks noChangeAspect="1"/>
          </p:cNvGraphicFramePr>
          <p:nvPr/>
        </p:nvGraphicFramePr>
        <p:xfrm>
          <a:off x="1905000" y="233363"/>
          <a:ext cx="6553200" cy="6553200"/>
        </p:xfrm>
        <a:graphic>
          <a:graphicData uri="http://schemas.openxmlformats.org/presentationml/2006/ole">
            <mc:AlternateContent xmlns:mc="http://schemas.openxmlformats.org/markup-compatibility/2006">
              <mc:Choice xmlns:v="urn:schemas-microsoft-com:vml" Requires="v">
                <p:oleObj spid="_x0000_s105491" name="CorelDRAW" r:id="rId5" imgW="7589880" imgH="10721880" progId="CorelDRAW.Graphic.10">
                  <p:embed/>
                </p:oleObj>
              </mc:Choice>
              <mc:Fallback>
                <p:oleObj name="CorelDRAW" r:id="rId5" imgW="7589880" imgH="10721880" progId="CorelDRAW.Graphic.10">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33363"/>
                        <a:ext cx="65532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54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5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C:\Documents and Settings\Vero\Mis documentos\Mis escaneos\2007-07 (Jul)\escanear0002.jpg"/>
          <p:cNvPicPr>
            <a:picLocks noChangeAspect="1" noChangeArrowheads="1"/>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1447800" y="457200"/>
            <a:ext cx="6934200" cy="586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7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86" name="Rectangle 74"/>
          <p:cNvSpPr>
            <a:spLocks noGrp="1" noChangeArrowheads="1"/>
          </p:cNvSpPr>
          <p:nvPr>
            <p:ph type="title"/>
          </p:nvPr>
        </p:nvSpPr>
        <p:spPr>
          <a:xfrm>
            <a:off x="1173163" y="457200"/>
            <a:ext cx="7772400" cy="762000"/>
          </a:xfrm>
        </p:spPr>
        <p:txBody>
          <a:bodyPr/>
          <a:lstStyle/>
          <a:p>
            <a:r>
              <a:rPr lang="es-AR" sz="2000"/>
              <a:t>DISTRIBUCION DEL TIEMPO</a:t>
            </a:r>
            <a:r>
              <a:rPr lang="es-ES"/>
              <a:t> </a:t>
            </a:r>
            <a:endParaRPr lang="es-ES_tradnl"/>
          </a:p>
        </p:txBody>
      </p:sp>
      <p:sp>
        <p:nvSpPr>
          <p:cNvPr id="64587" name="Rectangle 75"/>
          <p:cNvSpPr>
            <a:spLocks noGrp="1" noChangeArrowheads="1"/>
          </p:cNvSpPr>
          <p:nvPr>
            <p:ph type="body" idx="1"/>
          </p:nvPr>
        </p:nvSpPr>
        <p:spPr>
          <a:xfrm>
            <a:off x="1173163" y="1295400"/>
            <a:ext cx="7772400" cy="4800600"/>
          </a:xfrm>
        </p:spPr>
        <p:txBody>
          <a:bodyPr/>
          <a:lstStyle/>
          <a:p>
            <a:pPr>
              <a:lnSpc>
                <a:spcPct val="90000"/>
              </a:lnSpc>
            </a:pPr>
            <a:r>
              <a:rPr lang="es-MX" sz="1400">
                <a:cs typeface="Times New Roman" pitchFamily="18" charset="0"/>
              </a:rPr>
              <a:t>El proyecto se desarrollara a lo largo de 15 meses durante el mes de abril de 2006 al mes de </a:t>
            </a:r>
          </a:p>
          <a:p>
            <a:pPr>
              <a:lnSpc>
                <a:spcPct val="90000"/>
              </a:lnSpc>
            </a:pPr>
            <a:r>
              <a:rPr lang="es-MX" sz="1400">
                <a:cs typeface="Times New Roman" pitchFamily="18" charset="0"/>
              </a:rPr>
              <a:t>junio de 2007.</a:t>
            </a:r>
          </a:p>
          <a:p>
            <a:pPr>
              <a:lnSpc>
                <a:spcPct val="90000"/>
              </a:lnSpc>
            </a:pPr>
            <a:endParaRPr lang="es-AR" sz="1400">
              <a:cs typeface="Times New Roman" pitchFamily="18" charset="0"/>
            </a:endParaRPr>
          </a:p>
          <a:p>
            <a:pPr>
              <a:lnSpc>
                <a:spcPct val="90000"/>
              </a:lnSpc>
            </a:pPr>
            <a:r>
              <a:rPr lang="es-MX" sz="2000">
                <a:solidFill>
                  <a:schemeClr val="tx2"/>
                </a:solidFill>
                <a:latin typeface="Times New Roman" pitchFamily="18" charset="0"/>
              </a:rPr>
              <a:t>PRODUCTOS</a:t>
            </a:r>
          </a:p>
          <a:p>
            <a:pPr>
              <a:lnSpc>
                <a:spcPct val="90000"/>
              </a:lnSpc>
            </a:pPr>
            <a:endParaRPr lang="es-MX" sz="2000">
              <a:solidFill>
                <a:schemeClr val="tx2"/>
              </a:solidFill>
              <a:latin typeface="Times New Roman" pitchFamily="18" charset="0"/>
            </a:endParaRPr>
          </a:p>
          <a:p>
            <a:pPr algn="just">
              <a:lnSpc>
                <a:spcPct val="90000"/>
              </a:lnSpc>
            </a:pPr>
            <a:r>
              <a:rPr lang="es-MX" sz="1400">
                <a:cs typeface="Times New Roman" pitchFamily="18" charset="0"/>
              </a:rPr>
              <a:t>Reuniones semanales de mujeres</a:t>
            </a:r>
            <a:endParaRPr lang="es-AR" sz="1400">
              <a:cs typeface="Times New Roman" pitchFamily="18" charset="0"/>
            </a:endParaRPr>
          </a:p>
          <a:p>
            <a:pPr algn="just">
              <a:lnSpc>
                <a:spcPct val="90000"/>
              </a:lnSpc>
            </a:pPr>
            <a:r>
              <a:rPr lang="es-MX" sz="1400">
                <a:cs typeface="Times New Roman" pitchFamily="18" charset="0"/>
              </a:rPr>
              <a:t>Reuniones de equipo semanales</a:t>
            </a:r>
            <a:endParaRPr lang="es-AR" sz="1400">
              <a:cs typeface="Times New Roman" pitchFamily="18" charset="0"/>
            </a:endParaRPr>
          </a:p>
          <a:p>
            <a:pPr algn="just">
              <a:lnSpc>
                <a:spcPct val="90000"/>
              </a:lnSpc>
            </a:pPr>
            <a:r>
              <a:rPr lang="es-MX" sz="1400">
                <a:cs typeface="Times New Roman" pitchFamily="18" charset="0"/>
              </a:rPr>
              <a:t>1 Reunión con Secretaría de Trabajo</a:t>
            </a:r>
            <a:endParaRPr lang="es-AR" sz="1400">
              <a:cs typeface="Times New Roman" pitchFamily="18" charset="0"/>
            </a:endParaRPr>
          </a:p>
          <a:p>
            <a:pPr algn="just">
              <a:lnSpc>
                <a:spcPct val="90000"/>
              </a:lnSpc>
            </a:pPr>
            <a:r>
              <a:rPr lang="es-MX" sz="1400">
                <a:cs typeface="Times New Roman" pitchFamily="18" charset="0"/>
              </a:rPr>
              <a:t>5 Reuniones con Secretaría de Promoción Industrial</a:t>
            </a:r>
            <a:endParaRPr lang="es-AR" sz="1400">
              <a:cs typeface="Times New Roman" pitchFamily="18" charset="0"/>
            </a:endParaRPr>
          </a:p>
          <a:p>
            <a:pPr algn="just">
              <a:lnSpc>
                <a:spcPct val="90000"/>
              </a:lnSpc>
            </a:pPr>
            <a:r>
              <a:rPr lang="es-MX" sz="1400">
                <a:cs typeface="Times New Roman" pitchFamily="18" charset="0"/>
              </a:rPr>
              <a:t>2 Reuniones con Inspección General</a:t>
            </a:r>
            <a:endParaRPr lang="es-AR" sz="1400">
              <a:cs typeface="Times New Roman" pitchFamily="18" charset="0"/>
            </a:endParaRPr>
          </a:p>
          <a:p>
            <a:pPr algn="just">
              <a:lnSpc>
                <a:spcPct val="90000"/>
              </a:lnSpc>
            </a:pPr>
            <a:r>
              <a:rPr lang="es-MX" sz="1400">
                <a:cs typeface="Times New Roman" pitchFamily="18" charset="0"/>
              </a:rPr>
              <a:t>4 Encuentros con Instituciones barriales</a:t>
            </a:r>
            <a:endParaRPr lang="es-AR" sz="1400">
              <a:cs typeface="Times New Roman" pitchFamily="18" charset="0"/>
            </a:endParaRPr>
          </a:p>
          <a:p>
            <a:pPr algn="just">
              <a:lnSpc>
                <a:spcPct val="90000"/>
              </a:lnSpc>
            </a:pPr>
            <a:r>
              <a:rPr lang="es-MX" sz="1400">
                <a:cs typeface="Times New Roman" pitchFamily="18" charset="0"/>
              </a:rPr>
              <a:t>Obtención de insumos: Lanas, hilos y agujas</a:t>
            </a:r>
            <a:endParaRPr lang="es-AR" sz="1400">
              <a:cs typeface="Times New Roman" pitchFamily="18" charset="0"/>
            </a:endParaRPr>
          </a:p>
          <a:p>
            <a:pPr algn="just">
              <a:lnSpc>
                <a:spcPct val="90000"/>
              </a:lnSpc>
            </a:pPr>
            <a:r>
              <a:rPr lang="es-MX" sz="1400">
                <a:cs typeface="Times New Roman" pitchFamily="18" charset="0"/>
              </a:rPr>
              <a:t>Muestra Pública de Tejido</a:t>
            </a:r>
            <a:endParaRPr lang="es-AR" sz="1400">
              <a:cs typeface="Times New Roman" pitchFamily="18" charset="0"/>
            </a:endParaRPr>
          </a:p>
          <a:p>
            <a:pPr algn="just">
              <a:lnSpc>
                <a:spcPct val="90000"/>
              </a:lnSpc>
            </a:pPr>
            <a:r>
              <a:rPr lang="es-MX" sz="1400">
                <a:cs typeface="Times New Roman" pitchFamily="18" charset="0"/>
              </a:rPr>
              <a:t>Proyecto productivo en marcha</a:t>
            </a:r>
            <a:endParaRPr lang="es-AR" sz="1400">
              <a:cs typeface="Times New Roman" pitchFamily="18" charset="0"/>
            </a:endParaRPr>
          </a:p>
          <a:p>
            <a:pPr>
              <a:lnSpc>
                <a:spcPct val="90000"/>
              </a:lnSpc>
            </a:pPr>
            <a:endParaRPr lang="es-MX" sz="1400"/>
          </a:p>
          <a:p>
            <a:pPr>
              <a:lnSpc>
                <a:spcPct val="90000"/>
              </a:lnSpc>
            </a:pPr>
            <a:r>
              <a:rPr lang="es-MX" sz="2000">
                <a:solidFill>
                  <a:schemeClr val="tx2"/>
                </a:solidFill>
                <a:latin typeface="Times New Roman" pitchFamily="18" charset="0"/>
              </a:rPr>
              <a:t>RESPONSABLES</a:t>
            </a:r>
          </a:p>
          <a:p>
            <a:pPr>
              <a:lnSpc>
                <a:spcPct val="90000"/>
              </a:lnSpc>
            </a:pPr>
            <a:endParaRPr lang="es-MX" sz="2000">
              <a:solidFill>
                <a:schemeClr val="tx2"/>
              </a:solidFill>
              <a:latin typeface="Times New Roman" pitchFamily="18" charset="0"/>
            </a:endParaRPr>
          </a:p>
          <a:p>
            <a:pPr>
              <a:lnSpc>
                <a:spcPct val="90000"/>
              </a:lnSpc>
            </a:pPr>
            <a:r>
              <a:rPr lang="es-MX" sz="1400">
                <a:cs typeface="Times New Roman" pitchFamily="18" charset="0"/>
              </a:rPr>
              <a:t>El equipo de trabajo estará constituido por una Psicóloga y una Trabajadora Social</a:t>
            </a:r>
          </a:p>
          <a:p>
            <a:pPr algn="just">
              <a:lnSpc>
                <a:spcPct val="90000"/>
              </a:lnSpc>
            </a:pPr>
            <a:r>
              <a:rPr lang="es-MX" sz="1400">
                <a:cs typeface="Times New Roman" pitchFamily="18" charset="0"/>
              </a:rPr>
              <a:t>pertenecientes al Programa Médicos Comunitarios. Plan Federal de Salud.</a:t>
            </a:r>
            <a:endParaRPr lang="es-AR" sz="1400">
              <a:cs typeface="Times New Roman" pitchFamily="18" charset="0"/>
            </a:endParaRPr>
          </a:p>
          <a:p>
            <a:pPr>
              <a:lnSpc>
                <a:spcPct val="90000"/>
              </a:lnSpc>
            </a:pPr>
            <a:endParaRPr lang="es-ES" sz="1400"/>
          </a:p>
          <a:p>
            <a:pPr>
              <a:lnSpc>
                <a:spcPct val="90000"/>
              </a:lnSpc>
            </a:pPr>
            <a:endParaRPr lang="es-ES" sz="200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173163" y="457200"/>
            <a:ext cx="7772400" cy="1371600"/>
          </a:xfrm>
        </p:spPr>
        <p:txBody>
          <a:bodyPr/>
          <a:lstStyle/>
          <a:p>
            <a:r>
              <a:rPr lang="es-ES" sz="2400"/>
              <a:t>RECURSOS</a:t>
            </a:r>
            <a:r>
              <a:rPr lang="es-AR" sz="2400"/>
              <a:t/>
            </a:r>
            <a:br>
              <a:rPr lang="es-AR" sz="2400"/>
            </a:br>
            <a:r>
              <a:rPr lang="es-AR" sz="2400"/>
              <a:t/>
            </a:r>
            <a:br>
              <a:rPr lang="es-AR" sz="2400"/>
            </a:br>
            <a:r>
              <a:rPr lang="es-AR" sz="1800">
                <a:solidFill>
                  <a:schemeClr val="tx1"/>
                </a:solidFill>
              </a:rPr>
              <a:t>HUMANOS</a:t>
            </a:r>
            <a:endParaRPr lang="es-ES" sz="1800">
              <a:solidFill>
                <a:schemeClr val="tx1"/>
              </a:solidFill>
            </a:endParaRPr>
          </a:p>
        </p:txBody>
      </p:sp>
      <p:sp>
        <p:nvSpPr>
          <p:cNvPr id="131076" name="Rectangle 4"/>
          <p:cNvSpPr>
            <a:spLocks noGrp="1" noChangeArrowheads="1"/>
          </p:cNvSpPr>
          <p:nvPr>
            <p:ph type="chart" idx="1"/>
          </p:nvPr>
        </p:nvSpPr>
        <p:spPr/>
      </p:sp>
      <p:sp>
        <p:nvSpPr>
          <p:cNvPr id="131077" name="Rectangle 5"/>
          <p:cNvSpPr>
            <a:spLocks noChangeArrowheads="1"/>
          </p:cNvSpPr>
          <p:nvPr/>
        </p:nvSpPr>
        <p:spPr bwMode="auto">
          <a:xfrm>
            <a:off x="3175" y="455614"/>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0" lang="es-MX" sz="1200" b="0">
                <a:solidFill>
                  <a:schemeClr val="tx1"/>
                </a:solidFill>
                <a:effectLst/>
                <a:latin typeface="Times New Roman" pitchFamily="18" charset="0"/>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1078" name="Rectangle 6"/>
          <p:cNvSpPr>
            <a:spLocks noChangeArrowheads="1"/>
          </p:cNvSpPr>
          <p:nvPr/>
        </p:nvSpPr>
        <p:spPr bwMode="auto">
          <a:xfrm>
            <a:off x="1143002" y="609600"/>
            <a:ext cx="8004175"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spAutoFit/>
          </a:bodyPr>
          <a:lstStyle/>
          <a:p>
            <a:pPr algn="just"/>
            <a:endParaRPr kumimoji="0" lang="es-AR" sz="1400" u="sng">
              <a:solidFill>
                <a:schemeClr val="tx1"/>
              </a:solidFill>
              <a:effectLst/>
              <a:latin typeface="Times New Roman" pitchFamily="18" charset="0"/>
              <a:cs typeface="Times New Roman" pitchFamily="18" charset="0"/>
            </a:endParaRPr>
          </a:p>
          <a:p>
            <a:pPr algn="l"/>
            <a:r>
              <a:rPr kumimoji="0" lang="es-MX" sz="1200">
                <a:solidFill>
                  <a:schemeClr val="tx1"/>
                </a:solidFill>
                <a:effectLst/>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grpSp>
        <p:nvGrpSpPr>
          <p:cNvPr id="131136" name="Group 64"/>
          <p:cNvGrpSpPr>
            <a:grpSpLocks/>
          </p:cNvGrpSpPr>
          <p:nvPr/>
        </p:nvGrpSpPr>
        <p:grpSpPr bwMode="auto">
          <a:xfrm>
            <a:off x="1828800" y="2362200"/>
            <a:ext cx="6121400" cy="2476500"/>
            <a:chOff x="-3" y="1042"/>
            <a:chExt cx="3856" cy="1560"/>
          </a:xfrm>
        </p:grpSpPr>
        <p:grpSp>
          <p:nvGrpSpPr>
            <p:cNvPr id="131134" name="Group 62"/>
            <p:cNvGrpSpPr>
              <a:grpSpLocks/>
            </p:cNvGrpSpPr>
            <p:nvPr/>
          </p:nvGrpSpPr>
          <p:grpSpPr bwMode="auto">
            <a:xfrm>
              <a:off x="0" y="1045"/>
              <a:ext cx="3850" cy="1554"/>
              <a:chOff x="0" y="1045"/>
              <a:chExt cx="3850" cy="1554"/>
            </a:xfrm>
          </p:grpSpPr>
          <p:grpSp>
            <p:nvGrpSpPr>
              <p:cNvPr id="131097" name="Group 25"/>
              <p:cNvGrpSpPr>
                <a:grpSpLocks/>
              </p:cNvGrpSpPr>
              <p:nvPr/>
            </p:nvGrpSpPr>
            <p:grpSpPr bwMode="auto">
              <a:xfrm>
                <a:off x="0" y="1045"/>
                <a:ext cx="770" cy="518"/>
                <a:chOff x="0" y="1045"/>
                <a:chExt cx="770" cy="518"/>
              </a:xfrm>
            </p:grpSpPr>
            <p:sp>
              <p:nvSpPr>
                <p:cNvPr id="131096" name="Rectangle 24"/>
                <p:cNvSpPr>
                  <a:spLocks noChangeArrowheads="1"/>
                </p:cNvSpPr>
                <p:nvPr/>
              </p:nvSpPr>
              <p:spPr bwMode="auto">
                <a:xfrm>
                  <a:off x="0" y="1045"/>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1095" name="Group 23"/>
                <p:cNvGrpSpPr>
                  <a:grpSpLocks/>
                </p:cNvGrpSpPr>
                <p:nvPr/>
              </p:nvGrpSpPr>
              <p:grpSpPr bwMode="auto">
                <a:xfrm>
                  <a:off x="0" y="1045"/>
                  <a:ext cx="770" cy="518"/>
                  <a:chOff x="0" y="1045"/>
                  <a:chExt cx="770" cy="518"/>
                </a:xfrm>
              </p:grpSpPr>
              <p:sp>
                <p:nvSpPr>
                  <p:cNvPr id="131079" name="Rectangle 7"/>
                  <p:cNvSpPr>
                    <a:spLocks noChangeArrowheads="1"/>
                  </p:cNvSpPr>
                  <p:nvPr/>
                </p:nvSpPr>
                <p:spPr bwMode="auto">
                  <a:xfrm>
                    <a:off x="28" y="1045"/>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Recursos Humanos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1094" name="Rectangle 22"/>
                  <p:cNvSpPr>
                    <a:spLocks noChangeArrowheads="1"/>
                  </p:cNvSpPr>
                  <p:nvPr/>
                </p:nvSpPr>
                <p:spPr bwMode="auto">
                  <a:xfrm>
                    <a:off x="0" y="1045"/>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1101" name="Group 29"/>
              <p:cNvGrpSpPr>
                <a:grpSpLocks/>
              </p:cNvGrpSpPr>
              <p:nvPr/>
            </p:nvGrpSpPr>
            <p:grpSpPr bwMode="auto">
              <a:xfrm>
                <a:off x="770" y="1045"/>
                <a:ext cx="770" cy="518"/>
                <a:chOff x="770" y="1045"/>
                <a:chExt cx="770" cy="518"/>
              </a:xfrm>
            </p:grpSpPr>
            <p:sp>
              <p:nvSpPr>
                <p:cNvPr id="131100" name="Rectangle 28"/>
                <p:cNvSpPr>
                  <a:spLocks noChangeArrowheads="1"/>
                </p:cNvSpPr>
                <p:nvPr/>
              </p:nvSpPr>
              <p:spPr bwMode="auto">
                <a:xfrm>
                  <a:off x="770" y="1045"/>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1099" name="Group 27"/>
                <p:cNvGrpSpPr>
                  <a:grpSpLocks/>
                </p:cNvGrpSpPr>
                <p:nvPr/>
              </p:nvGrpSpPr>
              <p:grpSpPr bwMode="auto">
                <a:xfrm>
                  <a:off x="770" y="1045"/>
                  <a:ext cx="770" cy="518"/>
                  <a:chOff x="770" y="1045"/>
                  <a:chExt cx="770" cy="518"/>
                </a:xfrm>
              </p:grpSpPr>
              <p:sp>
                <p:nvSpPr>
                  <p:cNvPr id="131080" name="Rectangle 8"/>
                  <p:cNvSpPr>
                    <a:spLocks noChangeArrowheads="1"/>
                  </p:cNvSpPr>
                  <p:nvPr/>
                </p:nvSpPr>
                <p:spPr bwMode="auto">
                  <a:xfrm>
                    <a:off x="798" y="1045"/>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Costo por hora</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31098" name="Rectangle 26"/>
                  <p:cNvSpPr>
                    <a:spLocks noChangeArrowheads="1"/>
                  </p:cNvSpPr>
                  <p:nvPr/>
                </p:nvSpPr>
                <p:spPr bwMode="auto">
                  <a:xfrm>
                    <a:off x="770" y="1045"/>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1105" name="Group 33"/>
              <p:cNvGrpSpPr>
                <a:grpSpLocks/>
              </p:cNvGrpSpPr>
              <p:nvPr/>
            </p:nvGrpSpPr>
            <p:grpSpPr bwMode="auto">
              <a:xfrm>
                <a:off x="1540" y="1045"/>
                <a:ext cx="770" cy="518"/>
                <a:chOff x="1540" y="1045"/>
                <a:chExt cx="770" cy="518"/>
              </a:xfrm>
            </p:grpSpPr>
            <p:sp>
              <p:nvSpPr>
                <p:cNvPr id="131104" name="Rectangle 32"/>
                <p:cNvSpPr>
                  <a:spLocks noChangeArrowheads="1"/>
                </p:cNvSpPr>
                <p:nvPr/>
              </p:nvSpPr>
              <p:spPr bwMode="auto">
                <a:xfrm>
                  <a:off x="1540" y="1045"/>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1103" name="Group 31"/>
                <p:cNvGrpSpPr>
                  <a:grpSpLocks/>
                </p:cNvGrpSpPr>
                <p:nvPr/>
              </p:nvGrpSpPr>
              <p:grpSpPr bwMode="auto">
                <a:xfrm>
                  <a:off x="1540" y="1045"/>
                  <a:ext cx="770" cy="518"/>
                  <a:chOff x="1540" y="1045"/>
                  <a:chExt cx="770" cy="518"/>
                </a:xfrm>
              </p:grpSpPr>
              <p:sp>
                <p:nvSpPr>
                  <p:cNvPr id="131081" name="Rectangle 9"/>
                  <p:cNvSpPr>
                    <a:spLocks noChangeArrowheads="1"/>
                  </p:cNvSpPr>
                  <p:nvPr/>
                </p:nvSpPr>
                <p:spPr bwMode="auto">
                  <a:xfrm>
                    <a:off x="1568" y="1045"/>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Horas de trabajo</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31102" name="Rectangle 30"/>
                  <p:cNvSpPr>
                    <a:spLocks noChangeArrowheads="1"/>
                  </p:cNvSpPr>
                  <p:nvPr/>
                </p:nvSpPr>
                <p:spPr bwMode="auto">
                  <a:xfrm>
                    <a:off x="1540" y="1045"/>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1109" name="Group 37"/>
              <p:cNvGrpSpPr>
                <a:grpSpLocks/>
              </p:cNvGrpSpPr>
              <p:nvPr/>
            </p:nvGrpSpPr>
            <p:grpSpPr bwMode="auto">
              <a:xfrm>
                <a:off x="2310" y="1045"/>
                <a:ext cx="770" cy="518"/>
                <a:chOff x="2310" y="1045"/>
                <a:chExt cx="770" cy="518"/>
              </a:xfrm>
            </p:grpSpPr>
            <p:sp>
              <p:nvSpPr>
                <p:cNvPr id="131108" name="Rectangle 36"/>
                <p:cNvSpPr>
                  <a:spLocks noChangeArrowheads="1"/>
                </p:cNvSpPr>
                <p:nvPr/>
              </p:nvSpPr>
              <p:spPr bwMode="auto">
                <a:xfrm>
                  <a:off x="2310" y="1045"/>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1107" name="Group 35"/>
                <p:cNvGrpSpPr>
                  <a:grpSpLocks/>
                </p:cNvGrpSpPr>
                <p:nvPr/>
              </p:nvGrpSpPr>
              <p:grpSpPr bwMode="auto">
                <a:xfrm>
                  <a:off x="2310" y="1045"/>
                  <a:ext cx="770" cy="518"/>
                  <a:chOff x="2310" y="1045"/>
                  <a:chExt cx="770" cy="518"/>
                </a:xfrm>
              </p:grpSpPr>
              <p:sp>
                <p:nvSpPr>
                  <p:cNvPr id="131082" name="Rectangle 10"/>
                  <p:cNvSpPr>
                    <a:spLocks noChangeArrowheads="1"/>
                  </p:cNvSpPr>
                  <p:nvPr/>
                </p:nvSpPr>
                <p:spPr bwMode="auto">
                  <a:xfrm>
                    <a:off x="2338" y="1045"/>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Costo total</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31106" name="Rectangle 34"/>
                  <p:cNvSpPr>
                    <a:spLocks noChangeArrowheads="1"/>
                  </p:cNvSpPr>
                  <p:nvPr/>
                </p:nvSpPr>
                <p:spPr bwMode="auto">
                  <a:xfrm>
                    <a:off x="2310" y="1045"/>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1113" name="Group 41"/>
              <p:cNvGrpSpPr>
                <a:grpSpLocks/>
              </p:cNvGrpSpPr>
              <p:nvPr/>
            </p:nvGrpSpPr>
            <p:grpSpPr bwMode="auto">
              <a:xfrm>
                <a:off x="3080" y="1045"/>
                <a:ext cx="770" cy="518"/>
                <a:chOff x="3080" y="1045"/>
                <a:chExt cx="770" cy="518"/>
              </a:xfrm>
            </p:grpSpPr>
            <p:sp>
              <p:nvSpPr>
                <p:cNvPr id="131112" name="Rectangle 40"/>
                <p:cNvSpPr>
                  <a:spLocks noChangeArrowheads="1"/>
                </p:cNvSpPr>
                <p:nvPr/>
              </p:nvSpPr>
              <p:spPr bwMode="auto">
                <a:xfrm>
                  <a:off x="3080" y="1045"/>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1111" name="Group 39"/>
                <p:cNvGrpSpPr>
                  <a:grpSpLocks/>
                </p:cNvGrpSpPr>
                <p:nvPr/>
              </p:nvGrpSpPr>
              <p:grpSpPr bwMode="auto">
                <a:xfrm>
                  <a:off x="3080" y="1045"/>
                  <a:ext cx="770" cy="518"/>
                  <a:chOff x="3080" y="1045"/>
                  <a:chExt cx="770" cy="518"/>
                </a:xfrm>
              </p:grpSpPr>
              <p:sp>
                <p:nvSpPr>
                  <p:cNvPr id="131083" name="Rectangle 11"/>
                  <p:cNvSpPr>
                    <a:spLocks noChangeArrowheads="1"/>
                  </p:cNvSpPr>
                  <p:nvPr/>
                </p:nvSpPr>
                <p:spPr bwMode="auto">
                  <a:xfrm>
                    <a:off x="3108" y="1045"/>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Financiamiento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1110" name="Rectangle 38"/>
                  <p:cNvSpPr>
                    <a:spLocks noChangeArrowheads="1"/>
                  </p:cNvSpPr>
                  <p:nvPr/>
                </p:nvSpPr>
                <p:spPr bwMode="auto">
                  <a:xfrm>
                    <a:off x="3080" y="1045"/>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1115" name="Group 43"/>
              <p:cNvGrpSpPr>
                <a:grpSpLocks/>
              </p:cNvGrpSpPr>
              <p:nvPr/>
            </p:nvGrpSpPr>
            <p:grpSpPr bwMode="auto">
              <a:xfrm>
                <a:off x="0" y="1563"/>
                <a:ext cx="770" cy="518"/>
                <a:chOff x="0" y="1563"/>
                <a:chExt cx="770" cy="518"/>
              </a:xfrm>
            </p:grpSpPr>
            <p:sp>
              <p:nvSpPr>
                <p:cNvPr id="131084" name="Rectangle 12"/>
                <p:cNvSpPr>
                  <a:spLocks noChangeArrowheads="1"/>
                </p:cNvSpPr>
                <p:nvPr/>
              </p:nvSpPr>
              <p:spPr bwMode="auto">
                <a:xfrm>
                  <a:off x="28" y="156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 Lic. En Psicología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1114" name="Rectangle 42"/>
                <p:cNvSpPr>
                  <a:spLocks noChangeArrowheads="1"/>
                </p:cNvSpPr>
                <p:nvPr/>
              </p:nvSpPr>
              <p:spPr bwMode="auto">
                <a:xfrm>
                  <a:off x="0" y="156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1117" name="Group 45"/>
              <p:cNvGrpSpPr>
                <a:grpSpLocks/>
              </p:cNvGrpSpPr>
              <p:nvPr/>
            </p:nvGrpSpPr>
            <p:grpSpPr bwMode="auto">
              <a:xfrm>
                <a:off x="770" y="1563"/>
                <a:ext cx="770" cy="518"/>
                <a:chOff x="770" y="1563"/>
                <a:chExt cx="770" cy="518"/>
              </a:xfrm>
            </p:grpSpPr>
            <p:sp>
              <p:nvSpPr>
                <p:cNvPr id="131085" name="Rectangle 13"/>
                <p:cNvSpPr>
                  <a:spLocks noChangeArrowheads="1"/>
                </p:cNvSpPr>
                <p:nvPr/>
              </p:nvSpPr>
              <p:spPr bwMode="auto">
                <a:xfrm>
                  <a:off x="798" y="156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$15</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31116" name="Rectangle 44"/>
                <p:cNvSpPr>
                  <a:spLocks noChangeArrowheads="1"/>
                </p:cNvSpPr>
                <p:nvPr/>
              </p:nvSpPr>
              <p:spPr bwMode="auto">
                <a:xfrm>
                  <a:off x="770" y="156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1119" name="Group 47"/>
              <p:cNvGrpSpPr>
                <a:grpSpLocks/>
              </p:cNvGrpSpPr>
              <p:nvPr/>
            </p:nvGrpSpPr>
            <p:grpSpPr bwMode="auto">
              <a:xfrm>
                <a:off x="1540" y="1563"/>
                <a:ext cx="770" cy="518"/>
                <a:chOff x="1540" y="1563"/>
                <a:chExt cx="770" cy="518"/>
              </a:xfrm>
            </p:grpSpPr>
            <p:sp>
              <p:nvSpPr>
                <p:cNvPr id="131086" name="Rectangle 14"/>
                <p:cNvSpPr>
                  <a:spLocks noChangeArrowheads="1"/>
                </p:cNvSpPr>
                <p:nvPr/>
              </p:nvSpPr>
              <p:spPr bwMode="auto">
                <a:xfrm>
                  <a:off x="1568" y="156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600</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31118" name="Rectangle 46"/>
                <p:cNvSpPr>
                  <a:spLocks noChangeArrowheads="1"/>
                </p:cNvSpPr>
                <p:nvPr/>
              </p:nvSpPr>
              <p:spPr bwMode="auto">
                <a:xfrm>
                  <a:off x="1540" y="156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1121" name="Group 49"/>
              <p:cNvGrpSpPr>
                <a:grpSpLocks/>
              </p:cNvGrpSpPr>
              <p:nvPr/>
            </p:nvGrpSpPr>
            <p:grpSpPr bwMode="auto">
              <a:xfrm>
                <a:off x="2310" y="1563"/>
                <a:ext cx="770" cy="518"/>
                <a:chOff x="2310" y="1563"/>
                <a:chExt cx="770" cy="518"/>
              </a:xfrm>
            </p:grpSpPr>
            <p:sp>
              <p:nvSpPr>
                <p:cNvPr id="131087" name="Rectangle 15"/>
                <p:cNvSpPr>
                  <a:spLocks noChangeArrowheads="1"/>
                </p:cNvSpPr>
                <p:nvPr/>
              </p:nvSpPr>
              <p:spPr bwMode="auto">
                <a:xfrm>
                  <a:off x="2338" y="156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$9000</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31120" name="Rectangle 48"/>
                <p:cNvSpPr>
                  <a:spLocks noChangeArrowheads="1"/>
                </p:cNvSpPr>
                <p:nvPr/>
              </p:nvSpPr>
              <p:spPr bwMode="auto">
                <a:xfrm>
                  <a:off x="2310" y="156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1123" name="Group 51"/>
              <p:cNvGrpSpPr>
                <a:grpSpLocks/>
              </p:cNvGrpSpPr>
              <p:nvPr/>
            </p:nvGrpSpPr>
            <p:grpSpPr bwMode="auto">
              <a:xfrm>
                <a:off x="3080" y="1563"/>
                <a:ext cx="770" cy="518"/>
                <a:chOff x="3080" y="1563"/>
                <a:chExt cx="770" cy="518"/>
              </a:xfrm>
            </p:grpSpPr>
            <p:sp>
              <p:nvSpPr>
                <p:cNvPr id="131088" name="Rectangle 16"/>
                <p:cNvSpPr>
                  <a:spLocks noChangeArrowheads="1"/>
                </p:cNvSpPr>
                <p:nvPr/>
              </p:nvSpPr>
              <p:spPr bwMode="auto">
                <a:xfrm>
                  <a:off x="3108" y="156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Prog. Médicos comunitarios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1122" name="Rectangle 50"/>
                <p:cNvSpPr>
                  <a:spLocks noChangeArrowheads="1"/>
                </p:cNvSpPr>
                <p:nvPr/>
              </p:nvSpPr>
              <p:spPr bwMode="auto">
                <a:xfrm>
                  <a:off x="3080" y="156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1125" name="Group 53"/>
              <p:cNvGrpSpPr>
                <a:grpSpLocks/>
              </p:cNvGrpSpPr>
              <p:nvPr/>
            </p:nvGrpSpPr>
            <p:grpSpPr bwMode="auto">
              <a:xfrm>
                <a:off x="0" y="2081"/>
                <a:ext cx="770" cy="518"/>
                <a:chOff x="0" y="2081"/>
                <a:chExt cx="770" cy="518"/>
              </a:xfrm>
            </p:grpSpPr>
            <p:sp>
              <p:nvSpPr>
                <p:cNvPr id="131089" name="Rectangle 17"/>
                <p:cNvSpPr>
                  <a:spLocks noChangeArrowheads="1"/>
                </p:cNvSpPr>
                <p:nvPr/>
              </p:nvSpPr>
              <p:spPr bwMode="auto">
                <a:xfrm>
                  <a:off x="28" y="2081"/>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 Lic. En Trabajo Social</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1124" name="Rectangle 52"/>
                <p:cNvSpPr>
                  <a:spLocks noChangeArrowheads="1"/>
                </p:cNvSpPr>
                <p:nvPr/>
              </p:nvSpPr>
              <p:spPr bwMode="auto">
                <a:xfrm>
                  <a:off x="0" y="2081"/>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1127" name="Group 55"/>
              <p:cNvGrpSpPr>
                <a:grpSpLocks/>
              </p:cNvGrpSpPr>
              <p:nvPr/>
            </p:nvGrpSpPr>
            <p:grpSpPr bwMode="auto">
              <a:xfrm>
                <a:off x="770" y="2081"/>
                <a:ext cx="770" cy="518"/>
                <a:chOff x="770" y="2081"/>
                <a:chExt cx="770" cy="518"/>
              </a:xfrm>
            </p:grpSpPr>
            <p:sp>
              <p:nvSpPr>
                <p:cNvPr id="131090" name="Rectangle 18"/>
                <p:cNvSpPr>
                  <a:spLocks noChangeArrowheads="1"/>
                </p:cNvSpPr>
                <p:nvPr/>
              </p:nvSpPr>
              <p:spPr bwMode="auto">
                <a:xfrm>
                  <a:off x="798" y="2081"/>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$15</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31126" name="Rectangle 54"/>
                <p:cNvSpPr>
                  <a:spLocks noChangeArrowheads="1"/>
                </p:cNvSpPr>
                <p:nvPr/>
              </p:nvSpPr>
              <p:spPr bwMode="auto">
                <a:xfrm>
                  <a:off x="770" y="2081"/>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1129" name="Group 57"/>
              <p:cNvGrpSpPr>
                <a:grpSpLocks/>
              </p:cNvGrpSpPr>
              <p:nvPr/>
            </p:nvGrpSpPr>
            <p:grpSpPr bwMode="auto">
              <a:xfrm>
                <a:off x="1540" y="2081"/>
                <a:ext cx="770" cy="518"/>
                <a:chOff x="1540" y="2081"/>
                <a:chExt cx="770" cy="518"/>
              </a:xfrm>
            </p:grpSpPr>
            <p:sp>
              <p:nvSpPr>
                <p:cNvPr id="131091" name="Rectangle 19"/>
                <p:cNvSpPr>
                  <a:spLocks noChangeArrowheads="1"/>
                </p:cNvSpPr>
                <p:nvPr/>
              </p:nvSpPr>
              <p:spPr bwMode="auto">
                <a:xfrm>
                  <a:off x="1568" y="2081"/>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600</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31128" name="Rectangle 56"/>
                <p:cNvSpPr>
                  <a:spLocks noChangeArrowheads="1"/>
                </p:cNvSpPr>
                <p:nvPr/>
              </p:nvSpPr>
              <p:spPr bwMode="auto">
                <a:xfrm>
                  <a:off x="1540" y="2081"/>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1131" name="Group 59"/>
              <p:cNvGrpSpPr>
                <a:grpSpLocks/>
              </p:cNvGrpSpPr>
              <p:nvPr/>
            </p:nvGrpSpPr>
            <p:grpSpPr bwMode="auto">
              <a:xfrm>
                <a:off x="2310" y="2081"/>
                <a:ext cx="770" cy="518"/>
                <a:chOff x="2310" y="2081"/>
                <a:chExt cx="770" cy="518"/>
              </a:xfrm>
            </p:grpSpPr>
            <p:sp>
              <p:nvSpPr>
                <p:cNvPr id="131092" name="Rectangle 20"/>
                <p:cNvSpPr>
                  <a:spLocks noChangeArrowheads="1"/>
                </p:cNvSpPr>
                <p:nvPr/>
              </p:nvSpPr>
              <p:spPr bwMode="auto">
                <a:xfrm>
                  <a:off x="2338" y="2081"/>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$9000</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31130" name="Rectangle 58"/>
                <p:cNvSpPr>
                  <a:spLocks noChangeArrowheads="1"/>
                </p:cNvSpPr>
                <p:nvPr/>
              </p:nvSpPr>
              <p:spPr bwMode="auto">
                <a:xfrm>
                  <a:off x="2310" y="2081"/>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1133" name="Group 61"/>
              <p:cNvGrpSpPr>
                <a:grpSpLocks/>
              </p:cNvGrpSpPr>
              <p:nvPr/>
            </p:nvGrpSpPr>
            <p:grpSpPr bwMode="auto">
              <a:xfrm>
                <a:off x="3080" y="2081"/>
                <a:ext cx="770" cy="518"/>
                <a:chOff x="3080" y="2081"/>
                <a:chExt cx="770" cy="518"/>
              </a:xfrm>
            </p:grpSpPr>
            <p:sp>
              <p:nvSpPr>
                <p:cNvPr id="131093" name="Rectangle 21"/>
                <p:cNvSpPr>
                  <a:spLocks noChangeArrowheads="1"/>
                </p:cNvSpPr>
                <p:nvPr/>
              </p:nvSpPr>
              <p:spPr bwMode="auto">
                <a:xfrm>
                  <a:off x="3108" y="2081"/>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Prog. Médicos Comunitarios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1132" name="Rectangle 60"/>
                <p:cNvSpPr>
                  <a:spLocks noChangeArrowheads="1"/>
                </p:cNvSpPr>
                <p:nvPr/>
              </p:nvSpPr>
              <p:spPr bwMode="auto">
                <a:xfrm>
                  <a:off x="3080" y="2081"/>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sp>
          <p:nvSpPr>
            <p:cNvPr id="131135" name="Rectangle 63"/>
            <p:cNvSpPr>
              <a:spLocks noChangeArrowheads="1"/>
            </p:cNvSpPr>
            <p:nvPr/>
          </p:nvSpPr>
          <p:spPr bwMode="auto">
            <a:xfrm>
              <a:off x="-3" y="1042"/>
              <a:ext cx="3856" cy="1560"/>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1137" name="Rectangle 65"/>
          <p:cNvSpPr>
            <a:spLocks noChangeArrowheads="1"/>
          </p:cNvSpPr>
          <p:nvPr/>
        </p:nvSpPr>
        <p:spPr bwMode="auto">
          <a:xfrm>
            <a:off x="3175" y="4586289"/>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0" lang="es-MX" sz="1200" b="0">
                <a:solidFill>
                  <a:schemeClr val="tx1"/>
                </a:solidFill>
                <a:effectLst/>
                <a:latin typeface="Times New Roman" pitchFamily="18" charset="0"/>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grpSp>
        <p:nvGrpSpPr>
          <p:cNvPr id="131142" name="Group 70"/>
          <p:cNvGrpSpPr>
            <a:grpSpLocks/>
          </p:cNvGrpSpPr>
          <p:nvPr/>
        </p:nvGrpSpPr>
        <p:grpSpPr bwMode="auto">
          <a:xfrm>
            <a:off x="1752600" y="5105401"/>
            <a:ext cx="6400800" cy="619125"/>
            <a:chOff x="-3" y="3002"/>
            <a:chExt cx="3634" cy="342"/>
          </a:xfrm>
        </p:grpSpPr>
        <p:grpSp>
          <p:nvGrpSpPr>
            <p:cNvPr id="131140" name="Group 68"/>
            <p:cNvGrpSpPr>
              <a:grpSpLocks/>
            </p:cNvGrpSpPr>
            <p:nvPr/>
          </p:nvGrpSpPr>
          <p:grpSpPr bwMode="auto">
            <a:xfrm>
              <a:off x="0" y="3005"/>
              <a:ext cx="3628" cy="336"/>
              <a:chOff x="0" y="3005"/>
              <a:chExt cx="3628" cy="336"/>
            </a:xfrm>
          </p:grpSpPr>
          <p:sp>
            <p:nvSpPr>
              <p:cNvPr id="131138" name="Rectangle 66"/>
              <p:cNvSpPr>
                <a:spLocks noChangeArrowheads="1"/>
              </p:cNvSpPr>
              <p:nvPr/>
            </p:nvSpPr>
            <p:spPr bwMode="auto">
              <a:xfrm>
                <a:off x="28" y="3005"/>
                <a:ext cx="357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lstStyle/>
              <a:p>
                <a:pPr algn="l"/>
                <a:r>
                  <a:rPr kumimoji="0" lang="es-MX" sz="1600">
                    <a:solidFill>
                      <a:schemeClr val="tx1"/>
                    </a:solidFill>
                    <a:effectLst/>
                    <a:latin typeface="Times New Roman" pitchFamily="18" charset="0"/>
                    <a:cs typeface="Times New Roman" pitchFamily="18" charset="0"/>
                  </a:rPr>
                  <a:t>Total de costos en Recursos Humanos   $ 18.000</a:t>
                </a:r>
                <a:endParaRPr kumimoji="0" lang="es-AR" sz="1600">
                  <a:solidFill>
                    <a:schemeClr val="tx1"/>
                  </a:solidFill>
                  <a:effectLst/>
                  <a:latin typeface="Times New Roman" pitchFamily="18" charset="0"/>
                  <a:cs typeface="Times New Roman" pitchFamily="18" charset="0"/>
                </a:endParaRPr>
              </a:p>
              <a:p>
                <a:pPr algn="l"/>
                <a:endParaRPr kumimoji="0" lang="es-AR" sz="1600" b="0">
                  <a:solidFill>
                    <a:schemeClr val="tx1"/>
                  </a:solidFill>
                  <a:effectLst/>
                  <a:latin typeface="Times New Roman" pitchFamily="18" charset="0"/>
                </a:endParaRPr>
              </a:p>
            </p:txBody>
          </p:sp>
          <p:sp>
            <p:nvSpPr>
              <p:cNvPr id="131139" name="Rectangle 67"/>
              <p:cNvSpPr>
                <a:spLocks noChangeArrowheads="1"/>
              </p:cNvSpPr>
              <p:nvPr/>
            </p:nvSpPr>
            <p:spPr bwMode="auto">
              <a:xfrm>
                <a:off x="0" y="3005"/>
                <a:ext cx="3628" cy="33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1141" name="Rectangle 69"/>
            <p:cNvSpPr>
              <a:spLocks noChangeArrowheads="1"/>
            </p:cNvSpPr>
            <p:nvPr/>
          </p:nvSpPr>
          <p:spPr bwMode="auto">
            <a:xfrm>
              <a:off x="-3" y="3002"/>
              <a:ext cx="3634" cy="342"/>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1143" name="Rectangle 71"/>
          <p:cNvSpPr>
            <a:spLocks noChangeArrowheads="1"/>
          </p:cNvSpPr>
          <p:nvPr/>
        </p:nvSpPr>
        <p:spPr bwMode="auto">
          <a:xfrm>
            <a:off x="3175" y="5764213"/>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0" lang="es-MX" sz="1200">
                <a:solidFill>
                  <a:schemeClr val="tx1"/>
                </a:solidFill>
                <a:effectLst/>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additive="base">
                                        <p:cTn id="7" dur="500" fill="hold"/>
                                        <p:tgtEl>
                                          <p:spTgt spid="131074"/>
                                        </p:tgtEl>
                                        <p:attrNameLst>
                                          <p:attrName>ppt_x</p:attrName>
                                        </p:attrNameLst>
                                      </p:cBhvr>
                                      <p:tavLst>
                                        <p:tav tm="0">
                                          <p:val>
                                            <p:strVal val="0-#ppt_w/2"/>
                                          </p:val>
                                        </p:tav>
                                        <p:tav tm="100000">
                                          <p:val>
                                            <p:strVal val="#ppt_x"/>
                                          </p:val>
                                        </p:tav>
                                      </p:tavLst>
                                    </p:anim>
                                    <p:anim calcmode="lin" valueType="num">
                                      <p:cBhvr additive="base">
                                        <p:cTn id="8" dur="500" fill="hold"/>
                                        <p:tgtEl>
                                          <p:spTgt spid="1310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31076"/>
                                        </p:tgtEl>
                                        <p:attrNameLst>
                                          <p:attrName>style.visibility</p:attrName>
                                        </p:attrNameLst>
                                      </p:cBhvr>
                                      <p:to>
                                        <p:strVal val="visible"/>
                                      </p:to>
                                    </p:set>
                                    <p:anim calcmode="lin" valueType="num">
                                      <p:cBhvr additive="base">
                                        <p:cTn id="13" dur="500" fill="hold"/>
                                        <p:tgtEl>
                                          <p:spTgt spid="131076"/>
                                        </p:tgtEl>
                                        <p:attrNameLst>
                                          <p:attrName>ppt_x</p:attrName>
                                        </p:attrNameLst>
                                      </p:cBhvr>
                                      <p:tavLst>
                                        <p:tav tm="0">
                                          <p:val>
                                            <p:strVal val="0-#ppt_w/2"/>
                                          </p:val>
                                        </p:tav>
                                        <p:tav tm="100000">
                                          <p:val>
                                            <p:strVal val="#ppt_x"/>
                                          </p:val>
                                        </p:tav>
                                      </p:tavLst>
                                    </p:anim>
                                    <p:anim calcmode="lin" valueType="num">
                                      <p:cBhvr additive="base">
                                        <p:cTn id="14" dur="500" fill="hold"/>
                                        <p:tgtEl>
                                          <p:spTgt spid="13107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1077"/>
                                        </p:tgtEl>
                                        <p:attrNameLst>
                                          <p:attrName>style.visibility</p:attrName>
                                        </p:attrNameLst>
                                      </p:cBhvr>
                                      <p:to>
                                        <p:strVal val="visible"/>
                                      </p:to>
                                    </p:set>
                                    <p:anim calcmode="lin" valueType="num">
                                      <p:cBhvr additive="base">
                                        <p:cTn id="19" dur="500" fill="hold"/>
                                        <p:tgtEl>
                                          <p:spTgt spid="131077"/>
                                        </p:tgtEl>
                                        <p:attrNameLst>
                                          <p:attrName>ppt_x</p:attrName>
                                        </p:attrNameLst>
                                      </p:cBhvr>
                                      <p:tavLst>
                                        <p:tav tm="0">
                                          <p:val>
                                            <p:strVal val="0-#ppt_w/2"/>
                                          </p:val>
                                        </p:tav>
                                        <p:tav tm="100000">
                                          <p:val>
                                            <p:strVal val="#ppt_x"/>
                                          </p:val>
                                        </p:tav>
                                      </p:tavLst>
                                    </p:anim>
                                    <p:anim calcmode="lin" valueType="num">
                                      <p:cBhvr additive="base">
                                        <p:cTn id="20" dur="500" fill="hold"/>
                                        <p:tgtEl>
                                          <p:spTgt spid="13107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1078"/>
                                        </p:tgtEl>
                                        <p:attrNameLst>
                                          <p:attrName>style.visibility</p:attrName>
                                        </p:attrNameLst>
                                      </p:cBhvr>
                                      <p:to>
                                        <p:strVal val="visible"/>
                                      </p:to>
                                    </p:set>
                                    <p:anim calcmode="lin" valueType="num">
                                      <p:cBhvr additive="base">
                                        <p:cTn id="25" dur="500" fill="hold"/>
                                        <p:tgtEl>
                                          <p:spTgt spid="131078"/>
                                        </p:tgtEl>
                                        <p:attrNameLst>
                                          <p:attrName>ppt_x</p:attrName>
                                        </p:attrNameLst>
                                      </p:cBhvr>
                                      <p:tavLst>
                                        <p:tav tm="0">
                                          <p:val>
                                            <p:strVal val="0-#ppt_w/2"/>
                                          </p:val>
                                        </p:tav>
                                        <p:tav tm="100000">
                                          <p:val>
                                            <p:strVal val="#ppt_x"/>
                                          </p:val>
                                        </p:tav>
                                      </p:tavLst>
                                    </p:anim>
                                    <p:anim calcmode="lin" valueType="num">
                                      <p:cBhvr additive="base">
                                        <p:cTn id="26" dur="500" fill="hold"/>
                                        <p:tgtEl>
                                          <p:spTgt spid="13107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31136"/>
                                        </p:tgtEl>
                                        <p:attrNameLst>
                                          <p:attrName>style.visibility</p:attrName>
                                        </p:attrNameLst>
                                      </p:cBhvr>
                                      <p:to>
                                        <p:strVal val="visible"/>
                                      </p:to>
                                    </p:set>
                                    <p:anim calcmode="lin" valueType="num">
                                      <p:cBhvr additive="base">
                                        <p:cTn id="31" dur="500" fill="hold"/>
                                        <p:tgtEl>
                                          <p:spTgt spid="131136"/>
                                        </p:tgtEl>
                                        <p:attrNameLst>
                                          <p:attrName>ppt_x</p:attrName>
                                        </p:attrNameLst>
                                      </p:cBhvr>
                                      <p:tavLst>
                                        <p:tav tm="0">
                                          <p:val>
                                            <p:strVal val="0-#ppt_w/2"/>
                                          </p:val>
                                        </p:tav>
                                        <p:tav tm="100000">
                                          <p:val>
                                            <p:strVal val="#ppt_x"/>
                                          </p:val>
                                        </p:tav>
                                      </p:tavLst>
                                    </p:anim>
                                    <p:anim calcmode="lin" valueType="num">
                                      <p:cBhvr additive="base">
                                        <p:cTn id="32" dur="500" fill="hold"/>
                                        <p:tgtEl>
                                          <p:spTgt spid="13113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1137"/>
                                        </p:tgtEl>
                                        <p:attrNameLst>
                                          <p:attrName>style.visibility</p:attrName>
                                        </p:attrNameLst>
                                      </p:cBhvr>
                                      <p:to>
                                        <p:strVal val="visible"/>
                                      </p:to>
                                    </p:set>
                                    <p:anim calcmode="lin" valueType="num">
                                      <p:cBhvr additive="base">
                                        <p:cTn id="37" dur="500" fill="hold"/>
                                        <p:tgtEl>
                                          <p:spTgt spid="131137"/>
                                        </p:tgtEl>
                                        <p:attrNameLst>
                                          <p:attrName>ppt_x</p:attrName>
                                        </p:attrNameLst>
                                      </p:cBhvr>
                                      <p:tavLst>
                                        <p:tav tm="0">
                                          <p:val>
                                            <p:strVal val="0-#ppt_w/2"/>
                                          </p:val>
                                        </p:tav>
                                        <p:tav tm="100000">
                                          <p:val>
                                            <p:strVal val="#ppt_x"/>
                                          </p:val>
                                        </p:tav>
                                      </p:tavLst>
                                    </p:anim>
                                    <p:anim calcmode="lin" valueType="num">
                                      <p:cBhvr additive="base">
                                        <p:cTn id="38" dur="500" fill="hold"/>
                                        <p:tgtEl>
                                          <p:spTgt spid="13113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31142"/>
                                        </p:tgtEl>
                                        <p:attrNameLst>
                                          <p:attrName>style.visibility</p:attrName>
                                        </p:attrNameLst>
                                      </p:cBhvr>
                                      <p:to>
                                        <p:strVal val="visible"/>
                                      </p:to>
                                    </p:set>
                                    <p:anim calcmode="lin" valueType="num">
                                      <p:cBhvr additive="base">
                                        <p:cTn id="43" dur="500" fill="hold"/>
                                        <p:tgtEl>
                                          <p:spTgt spid="131142"/>
                                        </p:tgtEl>
                                        <p:attrNameLst>
                                          <p:attrName>ppt_x</p:attrName>
                                        </p:attrNameLst>
                                      </p:cBhvr>
                                      <p:tavLst>
                                        <p:tav tm="0">
                                          <p:val>
                                            <p:strVal val="0-#ppt_w/2"/>
                                          </p:val>
                                        </p:tav>
                                        <p:tav tm="100000">
                                          <p:val>
                                            <p:strVal val="#ppt_x"/>
                                          </p:val>
                                        </p:tav>
                                      </p:tavLst>
                                    </p:anim>
                                    <p:anim calcmode="lin" valueType="num">
                                      <p:cBhvr additive="base">
                                        <p:cTn id="44" dur="500" fill="hold"/>
                                        <p:tgtEl>
                                          <p:spTgt spid="131142"/>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31143"/>
                                        </p:tgtEl>
                                        <p:attrNameLst>
                                          <p:attrName>style.visibility</p:attrName>
                                        </p:attrNameLst>
                                      </p:cBhvr>
                                      <p:to>
                                        <p:strVal val="visible"/>
                                      </p:to>
                                    </p:set>
                                    <p:anim calcmode="lin" valueType="num">
                                      <p:cBhvr additive="base">
                                        <p:cTn id="49" dur="500" fill="hold"/>
                                        <p:tgtEl>
                                          <p:spTgt spid="131143"/>
                                        </p:tgtEl>
                                        <p:attrNameLst>
                                          <p:attrName>ppt_x</p:attrName>
                                        </p:attrNameLst>
                                      </p:cBhvr>
                                      <p:tavLst>
                                        <p:tav tm="0">
                                          <p:val>
                                            <p:strVal val="0-#ppt_w/2"/>
                                          </p:val>
                                        </p:tav>
                                        <p:tav tm="100000">
                                          <p:val>
                                            <p:strVal val="#ppt_x"/>
                                          </p:val>
                                        </p:tav>
                                      </p:tavLst>
                                    </p:anim>
                                    <p:anim calcmode="lin" valueType="num">
                                      <p:cBhvr additive="base">
                                        <p:cTn id="50" dur="500" fill="hold"/>
                                        <p:tgtEl>
                                          <p:spTgt spid="1311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utoUpdateAnimBg="0"/>
      <p:bldP spid="131076" grpId="0" autoUpdateAnimBg="0"/>
      <p:bldP spid="131077" grpId="0" autoUpdateAnimBg="0"/>
      <p:bldP spid="131078" grpId="0" autoUpdateAnimBg="0"/>
      <p:bldP spid="131137" grpId="0" autoUpdateAnimBg="0"/>
      <p:bldP spid="13114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173163" y="457200"/>
            <a:ext cx="7772400" cy="838200"/>
          </a:xfrm>
        </p:spPr>
        <p:txBody>
          <a:bodyPr/>
          <a:lstStyle/>
          <a:p>
            <a:r>
              <a:rPr lang="es-AR" sz="1800">
                <a:solidFill>
                  <a:schemeClr val="tx1"/>
                </a:solidFill>
              </a:rPr>
              <a:t>MATERIALES</a:t>
            </a:r>
            <a:endParaRPr lang="es-ES" sz="1800">
              <a:solidFill>
                <a:schemeClr val="tx1"/>
              </a:solidFill>
            </a:endParaRPr>
          </a:p>
        </p:txBody>
      </p:sp>
      <p:sp>
        <p:nvSpPr>
          <p:cNvPr id="133123" name="Rectangle 3"/>
          <p:cNvSpPr>
            <a:spLocks noGrp="1" noChangeArrowheads="1"/>
          </p:cNvSpPr>
          <p:nvPr>
            <p:ph type="chart" idx="1"/>
          </p:nvPr>
        </p:nvSpPr>
        <p:spPr>
          <a:xfrm>
            <a:off x="1173163" y="1371600"/>
            <a:ext cx="7772400" cy="4724400"/>
          </a:xfrm>
        </p:spPr>
      </p:sp>
      <p:grpSp>
        <p:nvGrpSpPr>
          <p:cNvPr id="133247" name="Group 127"/>
          <p:cNvGrpSpPr>
            <a:grpSpLocks/>
          </p:cNvGrpSpPr>
          <p:nvPr/>
        </p:nvGrpSpPr>
        <p:grpSpPr bwMode="auto">
          <a:xfrm>
            <a:off x="1981200" y="1752600"/>
            <a:ext cx="6324600" cy="4038600"/>
            <a:chOff x="-3" y="-3"/>
            <a:chExt cx="3802" cy="4151"/>
          </a:xfrm>
        </p:grpSpPr>
        <p:grpSp>
          <p:nvGrpSpPr>
            <p:cNvPr id="133245" name="Group 125"/>
            <p:cNvGrpSpPr>
              <a:grpSpLocks/>
            </p:cNvGrpSpPr>
            <p:nvPr/>
          </p:nvGrpSpPr>
          <p:grpSpPr bwMode="auto">
            <a:xfrm>
              <a:off x="0" y="0"/>
              <a:ext cx="3796" cy="4145"/>
              <a:chOff x="0" y="0"/>
              <a:chExt cx="3796" cy="4145"/>
            </a:xfrm>
          </p:grpSpPr>
          <p:grpSp>
            <p:nvGrpSpPr>
              <p:cNvPr id="133164" name="Group 44"/>
              <p:cNvGrpSpPr>
                <a:grpSpLocks/>
              </p:cNvGrpSpPr>
              <p:nvPr/>
            </p:nvGrpSpPr>
            <p:grpSpPr bwMode="auto">
              <a:xfrm>
                <a:off x="0" y="0"/>
                <a:ext cx="949" cy="403"/>
                <a:chOff x="0" y="0"/>
                <a:chExt cx="949" cy="403"/>
              </a:xfrm>
            </p:grpSpPr>
            <p:sp>
              <p:nvSpPr>
                <p:cNvPr id="133163" name="Rectangle 43"/>
                <p:cNvSpPr>
                  <a:spLocks noChangeArrowheads="1"/>
                </p:cNvSpPr>
                <p:nvPr/>
              </p:nvSpPr>
              <p:spPr bwMode="auto">
                <a:xfrm>
                  <a:off x="0" y="0"/>
                  <a:ext cx="949"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3162" name="Group 42"/>
                <p:cNvGrpSpPr>
                  <a:grpSpLocks/>
                </p:cNvGrpSpPr>
                <p:nvPr/>
              </p:nvGrpSpPr>
              <p:grpSpPr bwMode="auto">
                <a:xfrm>
                  <a:off x="0" y="0"/>
                  <a:ext cx="949" cy="403"/>
                  <a:chOff x="0" y="0"/>
                  <a:chExt cx="949" cy="403"/>
                </a:xfrm>
              </p:grpSpPr>
              <p:sp>
                <p:nvSpPr>
                  <p:cNvPr id="133124" name="Rectangle 4"/>
                  <p:cNvSpPr>
                    <a:spLocks noChangeArrowheads="1"/>
                  </p:cNvSpPr>
                  <p:nvPr/>
                </p:nvSpPr>
                <p:spPr bwMode="auto">
                  <a:xfrm>
                    <a:off x="28" y="0"/>
                    <a:ext cx="893"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Art. De librería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61" name="Rectangle 41"/>
                  <p:cNvSpPr>
                    <a:spLocks noChangeArrowheads="1"/>
                  </p:cNvSpPr>
                  <p:nvPr/>
                </p:nvSpPr>
                <p:spPr bwMode="auto">
                  <a:xfrm>
                    <a:off x="0" y="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3168" name="Group 48"/>
              <p:cNvGrpSpPr>
                <a:grpSpLocks/>
              </p:cNvGrpSpPr>
              <p:nvPr/>
            </p:nvGrpSpPr>
            <p:grpSpPr bwMode="auto">
              <a:xfrm>
                <a:off x="949" y="0"/>
                <a:ext cx="949" cy="403"/>
                <a:chOff x="949" y="0"/>
                <a:chExt cx="949" cy="403"/>
              </a:xfrm>
            </p:grpSpPr>
            <p:sp>
              <p:nvSpPr>
                <p:cNvPr id="133167" name="Rectangle 47"/>
                <p:cNvSpPr>
                  <a:spLocks noChangeArrowheads="1"/>
                </p:cNvSpPr>
                <p:nvPr/>
              </p:nvSpPr>
              <p:spPr bwMode="auto">
                <a:xfrm>
                  <a:off x="949" y="0"/>
                  <a:ext cx="949"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3166" name="Group 46"/>
                <p:cNvGrpSpPr>
                  <a:grpSpLocks/>
                </p:cNvGrpSpPr>
                <p:nvPr/>
              </p:nvGrpSpPr>
              <p:grpSpPr bwMode="auto">
                <a:xfrm>
                  <a:off x="949" y="0"/>
                  <a:ext cx="949" cy="403"/>
                  <a:chOff x="949" y="0"/>
                  <a:chExt cx="949" cy="403"/>
                </a:xfrm>
              </p:grpSpPr>
              <p:sp>
                <p:nvSpPr>
                  <p:cNvPr id="133125" name="Rectangle 5"/>
                  <p:cNvSpPr>
                    <a:spLocks noChangeArrowheads="1"/>
                  </p:cNvSpPr>
                  <p:nvPr/>
                </p:nvSpPr>
                <p:spPr bwMode="auto">
                  <a:xfrm>
                    <a:off x="977" y="0"/>
                    <a:ext cx="893"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Cantidad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65" name="Rectangle 45"/>
                  <p:cNvSpPr>
                    <a:spLocks noChangeArrowheads="1"/>
                  </p:cNvSpPr>
                  <p:nvPr/>
                </p:nvSpPr>
                <p:spPr bwMode="auto">
                  <a:xfrm>
                    <a:off x="949" y="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3172" name="Group 52"/>
              <p:cNvGrpSpPr>
                <a:grpSpLocks/>
              </p:cNvGrpSpPr>
              <p:nvPr/>
            </p:nvGrpSpPr>
            <p:grpSpPr bwMode="auto">
              <a:xfrm>
                <a:off x="1898" y="0"/>
                <a:ext cx="949" cy="403"/>
                <a:chOff x="1898" y="0"/>
                <a:chExt cx="949" cy="403"/>
              </a:xfrm>
            </p:grpSpPr>
            <p:sp>
              <p:nvSpPr>
                <p:cNvPr id="133171" name="Rectangle 51"/>
                <p:cNvSpPr>
                  <a:spLocks noChangeArrowheads="1"/>
                </p:cNvSpPr>
                <p:nvPr/>
              </p:nvSpPr>
              <p:spPr bwMode="auto">
                <a:xfrm>
                  <a:off x="1898" y="0"/>
                  <a:ext cx="949"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3170" name="Group 50"/>
                <p:cNvGrpSpPr>
                  <a:grpSpLocks/>
                </p:cNvGrpSpPr>
                <p:nvPr/>
              </p:nvGrpSpPr>
              <p:grpSpPr bwMode="auto">
                <a:xfrm>
                  <a:off x="1898" y="0"/>
                  <a:ext cx="949" cy="403"/>
                  <a:chOff x="1898" y="0"/>
                  <a:chExt cx="949" cy="403"/>
                </a:xfrm>
              </p:grpSpPr>
              <p:sp>
                <p:nvSpPr>
                  <p:cNvPr id="133126" name="Rectangle 6"/>
                  <p:cNvSpPr>
                    <a:spLocks noChangeArrowheads="1"/>
                  </p:cNvSpPr>
                  <p:nvPr/>
                </p:nvSpPr>
                <p:spPr bwMode="auto">
                  <a:xfrm>
                    <a:off x="1926" y="0"/>
                    <a:ext cx="893"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Costo por unidad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69" name="Rectangle 49"/>
                  <p:cNvSpPr>
                    <a:spLocks noChangeArrowheads="1"/>
                  </p:cNvSpPr>
                  <p:nvPr/>
                </p:nvSpPr>
                <p:spPr bwMode="auto">
                  <a:xfrm>
                    <a:off x="1898" y="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3176" name="Group 56"/>
              <p:cNvGrpSpPr>
                <a:grpSpLocks/>
              </p:cNvGrpSpPr>
              <p:nvPr/>
            </p:nvGrpSpPr>
            <p:grpSpPr bwMode="auto">
              <a:xfrm>
                <a:off x="2847" y="0"/>
                <a:ext cx="949" cy="403"/>
                <a:chOff x="2847" y="0"/>
                <a:chExt cx="949" cy="403"/>
              </a:xfrm>
            </p:grpSpPr>
            <p:sp>
              <p:nvSpPr>
                <p:cNvPr id="133175" name="Rectangle 55"/>
                <p:cNvSpPr>
                  <a:spLocks noChangeArrowheads="1"/>
                </p:cNvSpPr>
                <p:nvPr/>
              </p:nvSpPr>
              <p:spPr bwMode="auto">
                <a:xfrm>
                  <a:off x="2847" y="0"/>
                  <a:ext cx="949"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3174" name="Group 54"/>
                <p:cNvGrpSpPr>
                  <a:grpSpLocks/>
                </p:cNvGrpSpPr>
                <p:nvPr/>
              </p:nvGrpSpPr>
              <p:grpSpPr bwMode="auto">
                <a:xfrm>
                  <a:off x="2847" y="0"/>
                  <a:ext cx="949" cy="403"/>
                  <a:chOff x="2847" y="0"/>
                  <a:chExt cx="949" cy="403"/>
                </a:xfrm>
              </p:grpSpPr>
              <p:sp>
                <p:nvSpPr>
                  <p:cNvPr id="133127" name="Rectangle 7"/>
                  <p:cNvSpPr>
                    <a:spLocks noChangeArrowheads="1"/>
                  </p:cNvSpPr>
                  <p:nvPr/>
                </p:nvSpPr>
                <p:spPr bwMode="auto">
                  <a:xfrm>
                    <a:off x="2875" y="0"/>
                    <a:ext cx="893"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Total</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73" name="Rectangle 53"/>
                  <p:cNvSpPr>
                    <a:spLocks noChangeArrowheads="1"/>
                  </p:cNvSpPr>
                  <p:nvPr/>
                </p:nvSpPr>
                <p:spPr bwMode="auto">
                  <a:xfrm>
                    <a:off x="2847" y="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3178" name="Group 58"/>
              <p:cNvGrpSpPr>
                <a:grpSpLocks/>
              </p:cNvGrpSpPr>
              <p:nvPr/>
            </p:nvGrpSpPr>
            <p:grpSpPr bwMode="auto">
              <a:xfrm>
                <a:off x="0" y="403"/>
                <a:ext cx="949" cy="403"/>
                <a:chOff x="0" y="403"/>
                <a:chExt cx="949" cy="403"/>
              </a:xfrm>
            </p:grpSpPr>
            <p:sp>
              <p:nvSpPr>
                <p:cNvPr id="133128" name="Rectangle 8"/>
                <p:cNvSpPr>
                  <a:spLocks noChangeArrowheads="1"/>
                </p:cNvSpPr>
                <p:nvPr/>
              </p:nvSpPr>
              <p:spPr bwMode="auto">
                <a:xfrm>
                  <a:off x="28" y="40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Afiches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77" name="Rectangle 57"/>
                <p:cNvSpPr>
                  <a:spLocks noChangeArrowheads="1"/>
                </p:cNvSpPr>
                <p:nvPr/>
              </p:nvSpPr>
              <p:spPr bwMode="auto">
                <a:xfrm>
                  <a:off x="0" y="40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80" name="Group 60"/>
              <p:cNvGrpSpPr>
                <a:grpSpLocks/>
              </p:cNvGrpSpPr>
              <p:nvPr/>
            </p:nvGrpSpPr>
            <p:grpSpPr bwMode="auto">
              <a:xfrm>
                <a:off x="949" y="403"/>
                <a:ext cx="949" cy="403"/>
                <a:chOff x="949" y="403"/>
                <a:chExt cx="949" cy="403"/>
              </a:xfrm>
            </p:grpSpPr>
            <p:sp>
              <p:nvSpPr>
                <p:cNvPr id="133129" name="Rectangle 9"/>
                <p:cNvSpPr>
                  <a:spLocks noChangeArrowheads="1"/>
                </p:cNvSpPr>
                <p:nvPr/>
              </p:nvSpPr>
              <p:spPr bwMode="auto">
                <a:xfrm>
                  <a:off x="977" y="40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79" name="Rectangle 59"/>
                <p:cNvSpPr>
                  <a:spLocks noChangeArrowheads="1"/>
                </p:cNvSpPr>
                <p:nvPr/>
              </p:nvSpPr>
              <p:spPr bwMode="auto">
                <a:xfrm>
                  <a:off x="949" y="40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82" name="Group 62"/>
              <p:cNvGrpSpPr>
                <a:grpSpLocks/>
              </p:cNvGrpSpPr>
              <p:nvPr/>
            </p:nvGrpSpPr>
            <p:grpSpPr bwMode="auto">
              <a:xfrm>
                <a:off x="1898" y="403"/>
                <a:ext cx="949" cy="403"/>
                <a:chOff x="1898" y="403"/>
                <a:chExt cx="949" cy="403"/>
              </a:xfrm>
            </p:grpSpPr>
            <p:sp>
              <p:nvSpPr>
                <p:cNvPr id="133130" name="Rectangle 10"/>
                <p:cNvSpPr>
                  <a:spLocks noChangeArrowheads="1"/>
                </p:cNvSpPr>
                <p:nvPr/>
              </p:nvSpPr>
              <p:spPr bwMode="auto">
                <a:xfrm>
                  <a:off x="1926" y="40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81" name="Rectangle 61"/>
                <p:cNvSpPr>
                  <a:spLocks noChangeArrowheads="1"/>
                </p:cNvSpPr>
                <p:nvPr/>
              </p:nvSpPr>
              <p:spPr bwMode="auto">
                <a:xfrm>
                  <a:off x="1898" y="40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84" name="Group 64"/>
              <p:cNvGrpSpPr>
                <a:grpSpLocks/>
              </p:cNvGrpSpPr>
              <p:nvPr/>
            </p:nvGrpSpPr>
            <p:grpSpPr bwMode="auto">
              <a:xfrm>
                <a:off x="2847" y="403"/>
                <a:ext cx="949" cy="403"/>
                <a:chOff x="2847" y="403"/>
                <a:chExt cx="949" cy="403"/>
              </a:xfrm>
            </p:grpSpPr>
            <p:sp>
              <p:nvSpPr>
                <p:cNvPr id="133131" name="Rectangle 11"/>
                <p:cNvSpPr>
                  <a:spLocks noChangeArrowheads="1"/>
                </p:cNvSpPr>
                <p:nvPr/>
              </p:nvSpPr>
              <p:spPr bwMode="auto">
                <a:xfrm>
                  <a:off x="2875" y="40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83" name="Rectangle 63"/>
                <p:cNvSpPr>
                  <a:spLocks noChangeArrowheads="1"/>
                </p:cNvSpPr>
                <p:nvPr/>
              </p:nvSpPr>
              <p:spPr bwMode="auto">
                <a:xfrm>
                  <a:off x="2847" y="40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86" name="Group 66"/>
              <p:cNvGrpSpPr>
                <a:grpSpLocks/>
              </p:cNvGrpSpPr>
              <p:nvPr/>
            </p:nvGrpSpPr>
            <p:grpSpPr bwMode="auto">
              <a:xfrm>
                <a:off x="0" y="806"/>
                <a:ext cx="949" cy="518"/>
                <a:chOff x="0" y="806"/>
                <a:chExt cx="949" cy="518"/>
              </a:xfrm>
            </p:grpSpPr>
            <p:sp>
              <p:nvSpPr>
                <p:cNvPr id="133132" name="Rectangle 12"/>
                <p:cNvSpPr>
                  <a:spLocks noChangeArrowheads="1"/>
                </p:cNvSpPr>
                <p:nvPr/>
              </p:nvSpPr>
              <p:spPr bwMode="auto">
                <a:xfrm>
                  <a:off x="28" y="806"/>
                  <a:ext cx="89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Cuadernos de registro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85" name="Rectangle 65"/>
                <p:cNvSpPr>
                  <a:spLocks noChangeArrowheads="1"/>
                </p:cNvSpPr>
                <p:nvPr/>
              </p:nvSpPr>
              <p:spPr bwMode="auto">
                <a:xfrm>
                  <a:off x="0" y="806"/>
                  <a:ext cx="949"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88" name="Group 68"/>
              <p:cNvGrpSpPr>
                <a:grpSpLocks/>
              </p:cNvGrpSpPr>
              <p:nvPr/>
            </p:nvGrpSpPr>
            <p:grpSpPr bwMode="auto">
              <a:xfrm>
                <a:off x="949" y="806"/>
                <a:ext cx="949" cy="518"/>
                <a:chOff x="949" y="806"/>
                <a:chExt cx="949" cy="518"/>
              </a:xfrm>
            </p:grpSpPr>
            <p:sp>
              <p:nvSpPr>
                <p:cNvPr id="133133" name="Rectangle 13"/>
                <p:cNvSpPr>
                  <a:spLocks noChangeArrowheads="1"/>
                </p:cNvSpPr>
                <p:nvPr/>
              </p:nvSpPr>
              <p:spPr bwMode="auto">
                <a:xfrm>
                  <a:off x="977" y="806"/>
                  <a:ext cx="89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87" name="Rectangle 67"/>
                <p:cNvSpPr>
                  <a:spLocks noChangeArrowheads="1"/>
                </p:cNvSpPr>
                <p:nvPr/>
              </p:nvSpPr>
              <p:spPr bwMode="auto">
                <a:xfrm>
                  <a:off x="949" y="806"/>
                  <a:ext cx="949"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90" name="Group 70"/>
              <p:cNvGrpSpPr>
                <a:grpSpLocks/>
              </p:cNvGrpSpPr>
              <p:nvPr/>
            </p:nvGrpSpPr>
            <p:grpSpPr bwMode="auto">
              <a:xfrm>
                <a:off x="1898" y="806"/>
                <a:ext cx="949" cy="518"/>
                <a:chOff x="1898" y="806"/>
                <a:chExt cx="949" cy="518"/>
              </a:xfrm>
            </p:grpSpPr>
            <p:sp>
              <p:nvSpPr>
                <p:cNvPr id="133134" name="Rectangle 14"/>
                <p:cNvSpPr>
                  <a:spLocks noChangeArrowheads="1"/>
                </p:cNvSpPr>
                <p:nvPr/>
              </p:nvSpPr>
              <p:spPr bwMode="auto">
                <a:xfrm>
                  <a:off x="1926" y="806"/>
                  <a:ext cx="89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89" name="Rectangle 69"/>
                <p:cNvSpPr>
                  <a:spLocks noChangeArrowheads="1"/>
                </p:cNvSpPr>
                <p:nvPr/>
              </p:nvSpPr>
              <p:spPr bwMode="auto">
                <a:xfrm>
                  <a:off x="1898" y="806"/>
                  <a:ext cx="949"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92" name="Group 72"/>
              <p:cNvGrpSpPr>
                <a:grpSpLocks/>
              </p:cNvGrpSpPr>
              <p:nvPr/>
            </p:nvGrpSpPr>
            <p:grpSpPr bwMode="auto">
              <a:xfrm>
                <a:off x="2847" y="806"/>
                <a:ext cx="949" cy="518"/>
                <a:chOff x="2847" y="806"/>
                <a:chExt cx="949" cy="518"/>
              </a:xfrm>
            </p:grpSpPr>
            <p:sp>
              <p:nvSpPr>
                <p:cNvPr id="133135" name="Rectangle 15"/>
                <p:cNvSpPr>
                  <a:spLocks noChangeArrowheads="1"/>
                </p:cNvSpPr>
                <p:nvPr/>
              </p:nvSpPr>
              <p:spPr bwMode="auto">
                <a:xfrm>
                  <a:off x="2875" y="806"/>
                  <a:ext cx="89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91" name="Rectangle 71"/>
                <p:cNvSpPr>
                  <a:spLocks noChangeArrowheads="1"/>
                </p:cNvSpPr>
                <p:nvPr/>
              </p:nvSpPr>
              <p:spPr bwMode="auto">
                <a:xfrm>
                  <a:off x="2847" y="806"/>
                  <a:ext cx="949"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94" name="Group 74"/>
              <p:cNvGrpSpPr>
                <a:grpSpLocks/>
              </p:cNvGrpSpPr>
              <p:nvPr/>
            </p:nvGrpSpPr>
            <p:grpSpPr bwMode="auto">
              <a:xfrm>
                <a:off x="0" y="1324"/>
                <a:ext cx="949" cy="403"/>
                <a:chOff x="0" y="1324"/>
                <a:chExt cx="949" cy="403"/>
              </a:xfrm>
            </p:grpSpPr>
            <p:sp>
              <p:nvSpPr>
                <p:cNvPr id="133136" name="Rectangle 16"/>
                <p:cNvSpPr>
                  <a:spLocks noChangeArrowheads="1"/>
                </p:cNvSpPr>
                <p:nvPr/>
              </p:nvSpPr>
              <p:spPr bwMode="auto">
                <a:xfrm>
                  <a:off x="28" y="1324"/>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Cartulinas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93" name="Rectangle 73"/>
                <p:cNvSpPr>
                  <a:spLocks noChangeArrowheads="1"/>
                </p:cNvSpPr>
                <p:nvPr/>
              </p:nvSpPr>
              <p:spPr bwMode="auto">
                <a:xfrm>
                  <a:off x="0" y="1324"/>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96" name="Group 76"/>
              <p:cNvGrpSpPr>
                <a:grpSpLocks/>
              </p:cNvGrpSpPr>
              <p:nvPr/>
            </p:nvGrpSpPr>
            <p:grpSpPr bwMode="auto">
              <a:xfrm>
                <a:off x="949" y="1324"/>
                <a:ext cx="949" cy="403"/>
                <a:chOff x="949" y="1324"/>
                <a:chExt cx="949" cy="403"/>
              </a:xfrm>
            </p:grpSpPr>
            <p:sp>
              <p:nvSpPr>
                <p:cNvPr id="133137" name="Rectangle 17"/>
                <p:cNvSpPr>
                  <a:spLocks noChangeArrowheads="1"/>
                </p:cNvSpPr>
                <p:nvPr/>
              </p:nvSpPr>
              <p:spPr bwMode="auto">
                <a:xfrm>
                  <a:off x="977" y="1324"/>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95" name="Rectangle 75"/>
                <p:cNvSpPr>
                  <a:spLocks noChangeArrowheads="1"/>
                </p:cNvSpPr>
                <p:nvPr/>
              </p:nvSpPr>
              <p:spPr bwMode="auto">
                <a:xfrm>
                  <a:off x="949" y="1324"/>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198" name="Group 78"/>
              <p:cNvGrpSpPr>
                <a:grpSpLocks/>
              </p:cNvGrpSpPr>
              <p:nvPr/>
            </p:nvGrpSpPr>
            <p:grpSpPr bwMode="auto">
              <a:xfrm>
                <a:off x="1898" y="1324"/>
                <a:ext cx="949" cy="403"/>
                <a:chOff x="1898" y="1324"/>
                <a:chExt cx="949" cy="403"/>
              </a:xfrm>
            </p:grpSpPr>
            <p:sp>
              <p:nvSpPr>
                <p:cNvPr id="133138" name="Rectangle 18"/>
                <p:cNvSpPr>
                  <a:spLocks noChangeArrowheads="1"/>
                </p:cNvSpPr>
                <p:nvPr/>
              </p:nvSpPr>
              <p:spPr bwMode="auto">
                <a:xfrm>
                  <a:off x="1926" y="1324"/>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97" name="Rectangle 77"/>
                <p:cNvSpPr>
                  <a:spLocks noChangeArrowheads="1"/>
                </p:cNvSpPr>
                <p:nvPr/>
              </p:nvSpPr>
              <p:spPr bwMode="auto">
                <a:xfrm>
                  <a:off x="1898" y="1324"/>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00" name="Group 80"/>
              <p:cNvGrpSpPr>
                <a:grpSpLocks/>
              </p:cNvGrpSpPr>
              <p:nvPr/>
            </p:nvGrpSpPr>
            <p:grpSpPr bwMode="auto">
              <a:xfrm>
                <a:off x="2847" y="1324"/>
                <a:ext cx="949" cy="403"/>
                <a:chOff x="2847" y="1324"/>
                <a:chExt cx="949" cy="403"/>
              </a:xfrm>
            </p:grpSpPr>
            <p:sp>
              <p:nvSpPr>
                <p:cNvPr id="133139" name="Rectangle 19"/>
                <p:cNvSpPr>
                  <a:spLocks noChangeArrowheads="1"/>
                </p:cNvSpPr>
                <p:nvPr/>
              </p:nvSpPr>
              <p:spPr bwMode="auto">
                <a:xfrm>
                  <a:off x="2875" y="1324"/>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199" name="Rectangle 79"/>
                <p:cNvSpPr>
                  <a:spLocks noChangeArrowheads="1"/>
                </p:cNvSpPr>
                <p:nvPr/>
              </p:nvSpPr>
              <p:spPr bwMode="auto">
                <a:xfrm>
                  <a:off x="2847" y="1324"/>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02" name="Group 82"/>
              <p:cNvGrpSpPr>
                <a:grpSpLocks/>
              </p:cNvGrpSpPr>
              <p:nvPr/>
            </p:nvGrpSpPr>
            <p:grpSpPr bwMode="auto">
              <a:xfrm>
                <a:off x="0" y="1727"/>
                <a:ext cx="949" cy="403"/>
                <a:chOff x="0" y="1727"/>
                <a:chExt cx="949" cy="403"/>
              </a:xfrm>
            </p:grpSpPr>
            <p:sp>
              <p:nvSpPr>
                <p:cNvPr id="133140" name="Rectangle 20"/>
                <p:cNvSpPr>
                  <a:spLocks noChangeArrowheads="1"/>
                </p:cNvSpPr>
                <p:nvPr/>
              </p:nvSpPr>
              <p:spPr bwMode="auto">
                <a:xfrm>
                  <a:off x="28" y="1727"/>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Fibrones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01" name="Rectangle 81"/>
                <p:cNvSpPr>
                  <a:spLocks noChangeArrowheads="1"/>
                </p:cNvSpPr>
                <p:nvPr/>
              </p:nvSpPr>
              <p:spPr bwMode="auto">
                <a:xfrm>
                  <a:off x="0" y="1727"/>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04" name="Group 84"/>
              <p:cNvGrpSpPr>
                <a:grpSpLocks/>
              </p:cNvGrpSpPr>
              <p:nvPr/>
            </p:nvGrpSpPr>
            <p:grpSpPr bwMode="auto">
              <a:xfrm>
                <a:off x="949" y="1727"/>
                <a:ext cx="949" cy="403"/>
                <a:chOff x="949" y="1727"/>
                <a:chExt cx="949" cy="403"/>
              </a:xfrm>
            </p:grpSpPr>
            <p:sp>
              <p:nvSpPr>
                <p:cNvPr id="133141" name="Rectangle 21"/>
                <p:cNvSpPr>
                  <a:spLocks noChangeArrowheads="1"/>
                </p:cNvSpPr>
                <p:nvPr/>
              </p:nvSpPr>
              <p:spPr bwMode="auto">
                <a:xfrm>
                  <a:off x="977" y="1727"/>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03" name="Rectangle 83"/>
                <p:cNvSpPr>
                  <a:spLocks noChangeArrowheads="1"/>
                </p:cNvSpPr>
                <p:nvPr/>
              </p:nvSpPr>
              <p:spPr bwMode="auto">
                <a:xfrm>
                  <a:off x="949" y="1727"/>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06" name="Group 86"/>
              <p:cNvGrpSpPr>
                <a:grpSpLocks/>
              </p:cNvGrpSpPr>
              <p:nvPr/>
            </p:nvGrpSpPr>
            <p:grpSpPr bwMode="auto">
              <a:xfrm>
                <a:off x="1898" y="1727"/>
                <a:ext cx="949" cy="403"/>
                <a:chOff x="1898" y="1727"/>
                <a:chExt cx="949" cy="403"/>
              </a:xfrm>
            </p:grpSpPr>
            <p:sp>
              <p:nvSpPr>
                <p:cNvPr id="133142" name="Rectangle 22"/>
                <p:cNvSpPr>
                  <a:spLocks noChangeArrowheads="1"/>
                </p:cNvSpPr>
                <p:nvPr/>
              </p:nvSpPr>
              <p:spPr bwMode="auto">
                <a:xfrm>
                  <a:off x="1926" y="1727"/>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05" name="Rectangle 85"/>
                <p:cNvSpPr>
                  <a:spLocks noChangeArrowheads="1"/>
                </p:cNvSpPr>
                <p:nvPr/>
              </p:nvSpPr>
              <p:spPr bwMode="auto">
                <a:xfrm>
                  <a:off x="1898" y="1727"/>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08" name="Group 88"/>
              <p:cNvGrpSpPr>
                <a:grpSpLocks/>
              </p:cNvGrpSpPr>
              <p:nvPr/>
            </p:nvGrpSpPr>
            <p:grpSpPr bwMode="auto">
              <a:xfrm>
                <a:off x="2847" y="1727"/>
                <a:ext cx="949" cy="403"/>
                <a:chOff x="2847" y="1727"/>
                <a:chExt cx="949" cy="403"/>
              </a:xfrm>
            </p:grpSpPr>
            <p:sp>
              <p:nvSpPr>
                <p:cNvPr id="133143" name="Rectangle 23"/>
                <p:cNvSpPr>
                  <a:spLocks noChangeArrowheads="1"/>
                </p:cNvSpPr>
                <p:nvPr/>
              </p:nvSpPr>
              <p:spPr bwMode="auto">
                <a:xfrm>
                  <a:off x="2875" y="1727"/>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07" name="Rectangle 87"/>
                <p:cNvSpPr>
                  <a:spLocks noChangeArrowheads="1"/>
                </p:cNvSpPr>
                <p:nvPr/>
              </p:nvSpPr>
              <p:spPr bwMode="auto">
                <a:xfrm>
                  <a:off x="2847" y="1727"/>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10" name="Group 90"/>
              <p:cNvGrpSpPr>
                <a:grpSpLocks/>
              </p:cNvGrpSpPr>
              <p:nvPr/>
            </p:nvGrpSpPr>
            <p:grpSpPr bwMode="auto">
              <a:xfrm>
                <a:off x="0" y="2130"/>
                <a:ext cx="949" cy="403"/>
                <a:chOff x="0" y="2130"/>
                <a:chExt cx="949" cy="403"/>
              </a:xfrm>
            </p:grpSpPr>
            <p:sp>
              <p:nvSpPr>
                <p:cNvPr id="133144" name="Rectangle 24"/>
                <p:cNvSpPr>
                  <a:spLocks noChangeArrowheads="1"/>
                </p:cNvSpPr>
                <p:nvPr/>
              </p:nvSpPr>
              <p:spPr bwMode="auto">
                <a:xfrm>
                  <a:off x="28" y="2130"/>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Lápices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09" name="Rectangle 89"/>
                <p:cNvSpPr>
                  <a:spLocks noChangeArrowheads="1"/>
                </p:cNvSpPr>
                <p:nvPr/>
              </p:nvSpPr>
              <p:spPr bwMode="auto">
                <a:xfrm>
                  <a:off x="0" y="213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12" name="Group 92"/>
              <p:cNvGrpSpPr>
                <a:grpSpLocks/>
              </p:cNvGrpSpPr>
              <p:nvPr/>
            </p:nvGrpSpPr>
            <p:grpSpPr bwMode="auto">
              <a:xfrm>
                <a:off x="949" y="2130"/>
                <a:ext cx="949" cy="403"/>
                <a:chOff x="949" y="2130"/>
                <a:chExt cx="949" cy="403"/>
              </a:xfrm>
            </p:grpSpPr>
            <p:sp>
              <p:nvSpPr>
                <p:cNvPr id="133145" name="Rectangle 25"/>
                <p:cNvSpPr>
                  <a:spLocks noChangeArrowheads="1"/>
                </p:cNvSpPr>
                <p:nvPr/>
              </p:nvSpPr>
              <p:spPr bwMode="auto">
                <a:xfrm>
                  <a:off x="977" y="2130"/>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11" name="Rectangle 91"/>
                <p:cNvSpPr>
                  <a:spLocks noChangeArrowheads="1"/>
                </p:cNvSpPr>
                <p:nvPr/>
              </p:nvSpPr>
              <p:spPr bwMode="auto">
                <a:xfrm>
                  <a:off x="949" y="213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14" name="Group 94"/>
              <p:cNvGrpSpPr>
                <a:grpSpLocks/>
              </p:cNvGrpSpPr>
              <p:nvPr/>
            </p:nvGrpSpPr>
            <p:grpSpPr bwMode="auto">
              <a:xfrm>
                <a:off x="1898" y="2130"/>
                <a:ext cx="949" cy="403"/>
                <a:chOff x="1898" y="2130"/>
                <a:chExt cx="949" cy="403"/>
              </a:xfrm>
            </p:grpSpPr>
            <p:sp>
              <p:nvSpPr>
                <p:cNvPr id="133146" name="Rectangle 26"/>
                <p:cNvSpPr>
                  <a:spLocks noChangeArrowheads="1"/>
                </p:cNvSpPr>
                <p:nvPr/>
              </p:nvSpPr>
              <p:spPr bwMode="auto">
                <a:xfrm>
                  <a:off x="1926" y="2130"/>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$0,50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13" name="Rectangle 93"/>
                <p:cNvSpPr>
                  <a:spLocks noChangeArrowheads="1"/>
                </p:cNvSpPr>
                <p:nvPr/>
              </p:nvSpPr>
              <p:spPr bwMode="auto">
                <a:xfrm>
                  <a:off x="1898" y="213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16" name="Group 96"/>
              <p:cNvGrpSpPr>
                <a:grpSpLocks/>
              </p:cNvGrpSpPr>
              <p:nvPr/>
            </p:nvGrpSpPr>
            <p:grpSpPr bwMode="auto">
              <a:xfrm>
                <a:off x="2847" y="2130"/>
                <a:ext cx="949" cy="403"/>
                <a:chOff x="2847" y="2130"/>
                <a:chExt cx="949" cy="403"/>
              </a:xfrm>
            </p:grpSpPr>
            <p:sp>
              <p:nvSpPr>
                <p:cNvPr id="133147" name="Rectangle 27"/>
                <p:cNvSpPr>
                  <a:spLocks noChangeArrowheads="1"/>
                </p:cNvSpPr>
                <p:nvPr/>
              </p:nvSpPr>
              <p:spPr bwMode="auto">
                <a:xfrm>
                  <a:off x="2875" y="2130"/>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$7,50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15" name="Rectangle 95"/>
                <p:cNvSpPr>
                  <a:spLocks noChangeArrowheads="1"/>
                </p:cNvSpPr>
                <p:nvPr/>
              </p:nvSpPr>
              <p:spPr bwMode="auto">
                <a:xfrm>
                  <a:off x="2847" y="213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18" name="Group 98"/>
              <p:cNvGrpSpPr>
                <a:grpSpLocks/>
              </p:cNvGrpSpPr>
              <p:nvPr/>
            </p:nvGrpSpPr>
            <p:grpSpPr bwMode="auto">
              <a:xfrm>
                <a:off x="0" y="2533"/>
                <a:ext cx="949" cy="403"/>
                <a:chOff x="0" y="2533"/>
                <a:chExt cx="949" cy="403"/>
              </a:xfrm>
            </p:grpSpPr>
            <p:sp>
              <p:nvSpPr>
                <p:cNvPr id="133148" name="Rectangle 28"/>
                <p:cNvSpPr>
                  <a:spLocks noChangeArrowheads="1"/>
                </p:cNvSpPr>
                <p:nvPr/>
              </p:nvSpPr>
              <p:spPr bwMode="auto">
                <a:xfrm>
                  <a:off x="28" y="253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Marcadores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17" name="Rectangle 97"/>
                <p:cNvSpPr>
                  <a:spLocks noChangeArrowheads="1"/>
                </p:cNvSpPr>
                <p:nvPr/>
              </p:nvSpPr>
              <p:spPr bwMode="auto">
                <a:xfrm>
                  <a:off x="0" y="253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20" name="Group 100"/>
              <p:cNvGrpSpPr>
                <a:grpSpLocks/>
              </p:cNvGrpSpPr>
              <p:nvPr/>
            </p:nvGrpSpPr>
            <p:grpSpPr bwMode="auto">
              <a:xfrm>
                <a:off x="949" y="2533"/>
                <a:ext cx="949" cy="403"/>
                <a:chOff x="949" y="2533"/>
                <a:chExt cx="949" cy="403"/>
              </a:xfrm>
            </p:grpSpPr>
            <p:sp>
              <p:nvSpPr>
                <p:cNvPr id="133149" name="Rectangle 29"/>
                <p:cNvSpPr>
                  <a:spLocks noChangeArrowheads="1"/>
                </p:cNvSpPr>
                <p:nvPr/>
              </p:nvSpPr>
              <p:spPr bwMode="auto">
                <a:xfrm>
                  <a:off x="977" y="253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24</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19" name="Rectangle 99"/>
                <p:cNvSpPr>
                  <a:spLocks noChangeArrowheads="1"/>
                </p:cNvSpPr>
                <p:nvPr/>
              </p:nvSpPr>
              <p:spPr bwMode="auto">
                <a:xfrm>
                  <a:off x="949" y="253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22" name="Group 102"/>
              <p:cNvGrpSpPr>
                <a:grpSpLocks/>
              </p:cNvGrpSpPr>
              <p:nvPr/>
            </p:nvGrpSpPr>
            <p:grpSpPr bwMode="auto">
              <a:xfrm>
                <a:off x="1898" y="2533"/>
                <a:ext cx="949" cy="403"/>
                <a:chOff x="1898" y="2533"/>
                <a:chExt cx="949" cy="403"/>
              </a:xfrm>
            </p:grpSpPr>
            <p:sp>
              <p:nvSpPr>
                <p:cNvPr id="133150" name="Rectangle 30"/>
                <p:cNvSpPr>
                  <a:spLocks noChangeArrowheads="1"/>
                </p:cNvSpPr>
                <p:nvPr/>
              </p:nvSpPr>
              <p:spPr bwMode="auto">
                <a:xfrm>
                  <a:off x="1926" y="253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$0,75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21" name="Rectangle 101"/>
                <p:cNvSpPr>
                  <a:spLocks noChangeArrowheads="1"/>
                </p:cNvSpPr>
                <p:nvPr/>
              </p:nvSpPr>
              <p:spPr bwMode="auto">
                <a:xfrm>
                  <a:off x="1898" y="253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24" name="Group 104"/>
              <p:cNvGrpSpPr>
                <a:grpSpLocks/>
              </p:cNvGrpSpPr>
              <p:nvPr/>
            </p:nvGrpSpPr>
            <p:grpSpPr bwMode="auto">
              <a:xfrm>
                <a:off x="2847" y="2533"/>
                <a:ext cx="949" cy="403"/>
                <a:chOff x="2847" y="2533"/>
                <a:chExt cx="949" cy="403"/>
              </a:xfrm>
            </p:grpSpPr>
            <p:sp>
              <p:nvSpPr>
                <p:cNvPr id="133151" name="Rectangle 31"/>
                <p:cNvSpPr>
                  <a:spLocks noChangeArrowheads="1"/>
                </p:cNvSpPr>
                <p:nvPr/>
              </p:nvSpPr>
              <p:spPr bwMode="auto">
                <a:xfrm>
                  <a:off x="2875" y="253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$18</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23" name="Rectangle 103"/>
                <p:cNvSpPr>
                  <a:spLocks noChangeArrowheads="1"/>
                </p:cNvSpPr>
                <p:nvPr/>
              </p:nvSpPr>
              <p:spPr bwMode="auto">
                <a:xfrm>
                  <a:off x="2847" y="253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26" name="Group 106"/>
              <p:cNvGrpSpPr>
                <a:grpSpLocks/>
              </p:cNvGrpSpPr>
              <p:nvPr/>
            </p:nvGrpSpPr>
            <p:grpSpPr bwMode="auto">
              <a:xfrm>
                <a:off x="0" y="2936"/>
                <a:ext cx="949" cy="403"/>
                <a:chOff x="0" y="2936"/>
                <a:chExt cx="949" cy="403"/>
              </a:xfrm>
            </p:grpSpPr>
            <p:sp>
              <p:nvSpPr>
                <p:cNvPr id="133152" name="Rectangle 32"/>
                <p:cNvSpPr>
                  <a:spLocks noChangeArrowheads="1"/>
                </p:cNvSpPr>
                <p:nvPr/>
              </p:nvSpPr>
              <p:spPr bwMode="auto">
                <a:xfrm>
                  <a:off x="28" y="2936"/>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Telgopor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25" name="Rectangle 105"/>
                <p:cNvSpPr>
                  <a:spLocks noChangeArrowheads="1"/>
                </p:cNvSpPr>
                <p:nvPr/>
              </p:nvSpPr>
              <p:spPr bwMode="auto">
                <a:xfrm>
                  <a:off x="0" y="2936"/>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28" name="Group 108"/>
              <p:cNvGrpSpPr>
                <a:grpSpLocks/>
              </p:cNvGrpSpPr>
              <p:nvPr/>
            </p:nvGrpSpPr>
            <p:grpSpPr bwMode="auto">
              <a:xfrm>
                <a:off x="949" y="2936"/>
                <a:ext cx="949" cy="403"/>
                <a:chOff x="949" y="2936"/>
                <a:chExt cx="949" cy="403"/>
              </a:xfrm>
            </p:grpSpPr>
            <p:sp>
              <p:nvSpPr>
                <p:cNvPr id="133153" name="Rectangle 33"/>
                <p:cNvSpPr>
                  <a:spLocks noChangeArrowheads="1"/>
                </p:cNvSpPr>
                <p:nvPr/>
              </p:nvSpPr>
              <p:spPr bwMode="auto">
                <a:xfrm>
                  <a:off x="977" y="2936"/>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27" name="Rectangle 107"/>
                <p:cNvSpPr>
                  <a:spLocks noChangeArrowheads="1"/>
                </p:cNvSpPr>
                <p:nvPr/>
              </p:nvSpPr>
              <p:spPr bwMode="auto">
                <a:xfrm>
                  <a:off x="949" y="2936"/>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30" name="Group 110"/>
              <p:cNvGrpSpPr>
                <a:grpSpLocks/>
              </p:cNvGrpSpPr>
              <p:nvPr/>
            </p:nvGrpSpPr>
            <p:grpSpPr bwMode="auto">
              <a:xfrm>
                <a:off x="1898" y="2936"/>
                <a:ext cx="949" cy="403"/>
                <a:chOff x="1898" y="2936"/>
                <a:chExt cx="949" cy="403"/>
              </a:xfrm>
            </p:grpSpPr>
            <p:sp>
              <p:nvSpPr>
                <p:cNvPr id="133154" name="Rectangle 34"/>
                <p:cNvSpPr>
                  <a:spLocks noChangeArrowheads="1"/>
                </p:cNvSpPr>
                <p:nvPr/>
              </p:nvSpPr>
              <p:spPr bwMode="auto">
                <a:xfrm>
                  <a:off x="1926" y="2936"/>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$ 2</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29" name="Rectangle 109"/>
                <p:cNvSpPr>
                  <a:spLocks noChangeArrowheads="1"/>
                </p:cNvSpPr>
                <p:nvPr/>
              </p:nvSpPr>
              <p:spPr bwMode="auto">
                <a:xfrm>
                  <a:off x="1898" y="2936"/>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32" name="Group 112"/>
              <p:cNvGrpSpPr>
                <a:grpSpLocks/>
              </p:cNvGrpSpPr>
              <p:nvPr/>
            </p:nvGrpSpPr>
            <p:grpSpPr bwMode="auto">
              <a:xfrm>
                <a:off x="2847" y="2936"/>
                <a:ext cx="949" cy="403"/>
                <a:chOff x="2847" y="2936"/>
                <a:chExt cx="949" cy="403"/>
              </a:xfrm>
            </p:grpSpPr>
            <p:sp>
              <p:nvSpPr>
                <p:cNvPr id="133155" name="Rectangle 35"/>
                <p:cNvSpPr>
                  <a:spLocks noChangeArrowheads="1"/>
                </p:cNvSpPr>
                <p:nvPr/>
              </p:nvSpPr>
              <p:spPr bwMode="auto">
                <a:xfrm>
                  <a:off x="2875" y="2936"/>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31" name="Rectangle 111"/>
                <p:cNvSpPr>
                  <a:spLocks noChangeArrowheads="1"/>
                </p:cNvSpPr>
                <p:nvPr/>
              </p:nvSpPr>
              <p:spPr bwMode="auto">
                <a:xfrm>
                  <a:off x="2847" y="2936"/>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34" name="Group 114"/>
              <p:cNvGrpSpPr>
                <a:grpSpLocks/>
              </p:cNvGrpSpPr>
              <p:nvPr/>
            </p:nvGrpSpPr>
            <p:grpSpPr bwMode="auto">
              <a:xfrm>
                <a:off x="0" y="3339"/>
                <a:ext cx="949" cy="403"/>
                <a:chOff x="0" y="3339"/>
                <a:chExt cx="949" cy="403"/>
              </a:xfrm>
            </p:grpSpPr>
            <p:sp>
              <p:nvSpPr>
                <p:cNvPr id="133156" name="Rectangle 36"/>
                <p:cNvSpPr>
                  <a:spLocks noChangeArrowheads="1"/>
                </p:cNvSpPr>
                <p:nvPr/>
              </p:nvSpPr>
              <p:spPr bwMode="auto">
                <a:xfrm>
                  <a:off x="28" y="3339"/>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Tijeras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33" name="Rectangle 113"/>
                <p:cNvSpPr>
                  <a:spLocks noChangeArrowheads="1"/>
                </p:cNvSpPr>
                <p:nvPr/>
              </p:nvSpPr>
              <p:spPr bwMode="auto">
                <a:xfrm>
                  <a:off x="0" y="3339"/>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36" name="Group 116"/>
              <p:cNvGrpSpPr>
                <a:grpSpLocks/>
              </p:cNvGrpSpPr>
              <p:nvPr/>
            </p:nvGrpSpPr>
            <p:grpSpPr bwMode="auto">
              <a:xfrm>
                <a:off x="949" y="3339"/>
                <a:ext cx="949" cy="403"/>
                <a:chOff x="949" y="3339"/>
                <a:chExt cx="949" cy="403"/>
              </a:xfrm>
            </p:grpSpPr>
            <p:sp>
              <p:nvSpPr>
                <p:cNvPr id="133157" name="Rectangle 37"/>
                <p:cNvSpPr>
                  <a:spLocks noChangeArrowheads="1"/>
                </p:cNvSpPr>
                <p:nvPr/>
              </p:nvSpPr>
              <p:spPr bwMode="auto">
                <a:xfrm>
                  <a:off x="977" y="3339"/>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4</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35" name="Rectangle 115"/>
                <p:cNvSpPr>
                  <a:spLocks noChangeArrowheads="1"/>
                </p:cNvSpPr>
                <p:nvPr/>
              </p:nvSpPr>
              <p:spPr bwMode="auto">
                <a:xfrm>
                  <a:off x="949" y="3339"/>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38" name="Group 118"/>
              <p:cNvGrpSpPr>
                <a:grpSpLocks/>
              </p:cNvGrpSpPr>
              <p:nvPr/>
            </p:nvGrpSpPr>
            <p:grpSpPr bwMode="auto">
              <a:xfrm>
                <a:off x="1898" y="3339"/>
                <a:ext cx="949" cy="403"/>
                <a:chOff x="1898" y="3339"/>
                <a:chExt cx="949" cy="403"/>
              </a:xfrm>
            </p:grpSpPr>
            <p:sp>
              <p:nvSpPr>
                <p:cNvPr id="133158" name="Rectangle 38"/>
                <p:cNvSpPr>
                  <a:spLocks noChangeArrowheads="1"/>
                </p:cNvSpPr>
                <p:nvPr/>
              </p:nvSpPr>
              <p:spPr bwMode="auto">
                <a:xfrm>
                  <a:off x="1926" y="3339"/>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37" name="Rectangle 117"/>
                <p:cNvSpPr>
                  <a:spLocks noChangeArrowheads="1"/>
                </p:cNvSpPr>
                <p:nvPr/>
              </p:nvSpPr>
              <p:spPr bwMode="auto">
                <a:xfrm>
                  <a:off x="1898" y="3339"/>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40" name="Group 120"/>
              <p:cNvGrpSpPr>
                <a:grpSpLocks/>
              </p:cNvGrpSpPr>
              <p:nvPr/>
            </p:nvGrpSpPr>
            <p:grpSpPr bwMode="auto">
              <a:xfrm>
                <a:off x="2847" y="3339"/>
                <a:ext cx="949" cy="403"/>
                <a:chOff x="2847" y="3339"/>
                <a:chExt cx="949" cy="403"/>
              </a:xfrm>
            </p:grpSpPr>
            <p:sp>
              <p:nvSpPr>
                <p:cNvPr id="133159" name="Rectangle 39"/>
                <p:cNvSpPr>
                  <a:spLocks noChangeArrowheads="1"/>
                </p:cNvSpPr>
                <p:nvPr/>
              </p:nvSpPr>
              <p:spPr bwMode="auto">
                <a:xfrm>
                  <a:off x="2875" y="3339"/>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39" name="Rectangle 119"/>
                <p:cNvSpPr>
                  <a:spLocks noChangeArrowheads="1"/>
                </p:cNvSpPr>
                <p:nvPr/>
              </p:nvSpPr>
              <p:spPr bwMode="auto">
                <a:xfrm>
                  <a:off x="2847" y="3339"/>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3244" name="Group 124"/>
              <p:cNvGrpSpPr>
                <a:grpSpLocks/>
              </p:cNvGrpSpPr>
              <p:nvPr/>
            </p:nvGrpSpPr>
            <p:grpSpPr bwMode="auto">
              <a:xfrm>
                <a:off x="0" y="3742"/>
                <a:ext cx="3796" cy="403"/>
                <a:chOff x="0" y="3742"/>
                <a:chExt cx="3796" cy="403"/>
              </a:xfrm>
            </p:grpSpPr>
            <p:sp>
              <p:nvSpPr>
                <p:cNvPr id="133243" name="Rectangle 123"/>
                <p:cNvSpPr>
                  <a:spLocks noChangeArrowheads="1"/>
                </p:cNvSpPr>
                <p:nvPr/>
              </p:nvSpPr>
              <p:spPr bwMode="auto">
                <a:xfrm>
                  <a:off x="0" y="3742"/>
                  <a:ext cx="3796"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3242" name="Group 122"/>
                <p:cNvGrpSpPr>
                  <a:grpSpLocks/>
                </p:cNvGrpSpPr>
                <p:nvPr/>
              </p:nvGrpSpPr>
              <p:grpSpPr bwMode="auto">
                <a:xfrm>
                  <a:off x="0" y="3742"/>
                  <a:ext cx="3796" cy="403"/>
                  <a:chOff x="0" y="3742"/>
                  <a:chExt cx="3796" cy="403"/>
                </a:xfrm>
              </p:grpSpPr>
              <p:sp>
                <p:nvSpPr>
                  <p:cNvPr id="133160" name="Rectangle 40"/>
                  <p:cNvSpPr>
                    <a:spLocks noChangeArrowheads="1"/>
                  </p:cNvSpPr>
                  <p:nvPr/>
                </p:nvSpPr>
                <p:spPr bwMode="auto">
                  <a:xfrm>
                    <a:off x="28" y="3742"/>
                    <a:ext cx="3740"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Total Artículos de Librería                                                                     $ 100,5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3241" name="Rectangle 121"/>
                  <p:cNvSpPr>
                    <a:spLocks noChangeArrowheads="1"/>
                  </p:cNvSpPr>
                  <p:nvPr/>
                </p:nvSpPr>
                <p:spPr bwMode="auto">
                  <a:xfrm>
                    <a:off x="0" y="3742"/>
                    <a:ext cx="37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sp>
          <p:nvSpPr>
            <p:cNvPr id="133246" name="Rectangle 126"/>
            <p:cNvSpPr>
              <a:spLocks noChangeArrowheads="1"/>
            </p:cNvSpPr>
            <p:nvPr/>
          </p:nvSpPr>
          <p:spPr bwMode="auto">
            <a:xfrm>
              <a:off x="-3" y="-3"/>
              <a:ext cx="3802" cy="4151"/>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additive="base">
                                        <p:cTn id="7" dur="500" fill="hold"/>
                                        <p:tgtEl>
                                          <p:spTgt spid="133122"/>
                                        </p:tgtEl>
                                        <p:attrNameLst>
                                          <p:attrName>ppt_x</p:attrName>
                                        </p:attrNameLst>
                                      </p:cBhvr>
                                      <p:tavLst>
                                        <p:tav tm="0">
                                          <p:val>
                                            <p:strVal val="0-#ppt_w/2"/>
                                          </p:val>
                                        </p:tav>
                                        <p:tav tm="100000">
                                          <p:val>
                                            <p:strVal val="#ppt_x"/>
                                          </p:val>
                                        </p:tav>
                                      </p:tavLst>
                                    </p:anim>
                                    <p:anim calcmode="lin" valueType="num">
                                      <p:cBhvr additive="base">
                                        <p:cTn id="8" dur="500" fill="hold"/>
                                        <p:tgtEl>
                                          <p:spTgt spid="1331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33123"/>
                                        </p:tgtEl>
                                        <p:attrNameLst>
                                          <p:attrName>style.visibility</p:attrName>
                                        </p:attrNameLst>
                                      </p:cBhvr>
                                      <p:to>
                                        <p:strVal val="visible"/>
                                      </p:to>
                                    </p:set>
                                    <p:anim calcmode="lin" valueType="num">
                                      <p:cBhvr additive="base">
                                        <p:cTn id="13" dur="500" fill="hold"/>
                                        <p:tgtEl>
                                          <p:spTgt spid="133123"/>
                                        </p:tgtEl>
                                        <p:attrNameLst>
                                          <p:attrName>ppt_x</p:attrName>
                                        </p:attrNameLst>
                                      </p:cBhvr>
                                      <p:tavLst>
                                        <p:tav tm="0">
                                          <p:val>
                                            <p:strVal val="0-#ppt_w/2"/>
                                          </p:val>
                                        </p:tav>
                                        <p:tav tm="100000">
                                          <p:val>
                                            <p:strVal val="#ppt_x"/>
                                          </p:val>
                                        </p:tav>
                                      </p:tavLst>
                                    </p:anim>
                                    <p:anim calcmode="lin" valueType="num">
                                      <p:cBhvr additive="base">
                                        <p:cTn id="14" dur="500" fill="hold"/>
                                        <p:tgtEl>
                                          <p:spTgt spid="13312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3247"/>
                                        </p:tgtEl>
                                        <p:attrNameLst>
                                          <p:attrName>style.visibility</p:attrName>
                                        </p:attrNameLst>
                                      </p:cBhvr>
                                      <p:to>
                                        <p:strVal val="visible"/>
                                      </p:to>
                                    </p:set>
                                    <p:anim calcmode="lin" valueType="num">
                                      <p:cBhvr additive="base">
                                        <p:cTn id="19" dur="500" fill="hold"/>
                                        <p:tgtEl>
                                          <p:spTgt spid="133247"/>
                                        </p:tgtEl>
                                        <p:attrNameLst>
                                          <p:attrName>ppt_x</p:attrName>
                                        </p:attrNameLst>
                                      </p:cBhvr>
                                      <p:tavLst>
                                        <p:tav tm="0">
                                          <p:val>
                                            <p:strVal val="0-#ppt_w/2"/>
                                          </p:val>
                                        </p:tav>
                                        <p:tav tm="100000">
                                          <p:val>
                                            <p:strVal val="#ppt_x"/>
                                          </p:val>
                                        </p:tav>
                                      </p:tavLst>
                                    </p:anim>
                                    <p:anim calcmode="lin" valueType="num">
                                      <p:cBhvr additive="base">
                                        <p:cTn id="20" dur="500" fill="hold"/>
                                        <p:tgtEl>
                                          <p:spTgt spid="1332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utoUpdateAnimBg="0"/>
      <p:bldP spid="13312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173163" y="457200"/>
            <a:ext cx="7772400" cy="762000"/>
          </a:xfrm>
        </p:spPr>
        <p:txBody>
          <a:bodyPr/>
          <a:lstStyle/>
          <a:p>
            <a:r>
              <a:rPr lang="es-AR" sz="1800">
                <a:solidFill>
                  <a:schemeClr val="tx1"/>
                </a:solidFill>
              </a:rPr>
              <a:t>MATERIALES</a:t>
            </a:r>
            <a:endParaRPr lang="es-ES" sz="1800">
              <a:solidFill>
                <a:schemeClr val="tx1"/>
              </a:solidFill>
            </a:endParaRPr>
          </a:p>
        </p:txBody>
      </p:sp>
      <p:sp>
        <p:nvSpPr>
          <p:cNvPr id="134147" name="Rectangle 3"/>
          <p:cNvSpPr>
            <a:spLocks noGrp="1" noChangeArrowheads="1"/>
          </p:cNvSpPr>
          <p:nvPr>
            <p:ph type="chart" idx="1"/>
          </p:nvPr>
        </p:nvSpPr>
        <p:spPr>
          <a:xfrm>
            <a:off x="1173163" y="1524000"/>
            <a:ext cx="7772400" cy="4572000"/>
          </a:xfrm>
        </p:spPr>
      </p:sp>
      <p:grpSp>
        <p:nvGrpSpPr>
          <p:cNvPr id="134484" name="Group 340"/>
          <p:cNvGrpSpPr>
            <a:grpSpLocks/>
          </p:cNvGrpSpPr>
          <p:nvPr/>
        </p:nvGrpSpPr>
        <p:grpSpPr bwMode="auto">
          <a:xfrm>
            <a:off x="1554164" y="1828801"/>
            <a:ext cx="6599237" cy="3844925"/>
            <a:chOff x="-3" y="-3"/>
            <a:chExt cx="3802" cy="2827"/>
          </a:xfrm>
        </p:grpSpPr>
        <p:grpSp>
          <p:nvGrpSpPr>
            <p:cNvPr id="134482" name="Group 338"/>
            <p:cNvGrpSpPr>
              <a:grpSpLocks/>
            </p:cNvGrpSpPr>
            <p:nvPr/>
          </p:nvGrpSpPr>
          <p:grpSpPr bwMode="auto">
            <a:xfrm>
              <a:off x="0" y="0"/>
              <a:ext cx="3796" cy="2821"/>
              <a:chOff x="0" y="0"/>
              <a:chExt cx="3796" cy="2821"/>
            </a:xfrm>
          </p:grpSpPr>
          <p:grpSp>
            <p:nvGrpSpPr>
              <p:cNvPr id="134425" name="Group 281"/>
              <p:cNvGrpSpPr>
                <a:grpSpLocks/>
              </p:cNvGrpSpPr>
              <p:nvPr/>
            </p:nvGrpSpPr>
            <p:grpSpPr bwMode="auto">
              <a:xfrm>
                <a:off x="0" y="0"/>
                <a:ext cx="949" cy="403"/>
                <a:chOff x="0" y="0"/>
                <a:chExt cx="949" cy="403"/>
              </a:xfrm>
            </p:grpSpPr>
            <p:sp>
              <p:nvSpPr>
                <p:cNvPr id="134424" name="Rectangle 280"/>
                <p:cNvSpPr>
                  <a:spLocks noChangeArrowheads="1"/>
                </p:cNvSpPr>
                <p:nvPr/>
              </p:nvSpPr>
              <p:spPr bwMode="auto">
                <a:xfrm>
                  <a:off x="0" y="0"/>
                  <a:ext cx="949"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4423" name="Group 279"/>
                <p:cNvGrpSpPr>
                  <a:grpSpLocks/>
                </p:cNvGrpSpPr>
                <p:nvPr/>
              </p:nvGrpSpPr>
              <p:grpSpPr bwMode="auto">
                <a:xfrm>
                  <a:off x="0" y="0"/>
                  <a:ext cx="949" cy="403"/>
                  <a:chOff x="0" y="0"/>
                  <a:chExt cx="949" cy="403"/>
                </a:xfrm>
              </p:grpSpPr>
              <p:sp>
                <p:nvSpPr>
                  <p:cNvPr id="134397" name="Rectangle 253"/>
                  <p:cNvSpPr>
                    <a:spLocks noChangeArrowheads="1"/>
                  </p:cNvSpPr>
                  <p:nvPr/>
                </p:nvSpPr>
                <p:spPr bwMode="auto">
                  <a:xfrm>
                    <a:off x="28" y="0"/>
                    <a:ext cx="893"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Art. Oficina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22" name="Rectangle 278"/>
                  <p:cNvSpPr>
                    <a:spLocks noChangeArrowheads="1"/>
                  </p:cNvSpPr>
                  <p:nvPr/>
                </p:nvSpPr>
                <p:spPr bwMode="auto">
                  <a:xfrm>
                    <a:off x="0" y="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4429" name="Group 285"/>
              <p:cNvGrpSpPr>
                <a:grpSpLocks/>
              </p:cNvGrpSpPr>
              <p:nvPr/>
            </p:nvGrpSpPr>
            <p:grpSpPr bwMode="auto">
              <a:xfrm>
                <a:off x="949" y="0"/>
                <a:ext cx="949" cy="403"/>
                <a:chOff x="949" y="0"/>
                <a:chExt cx="949" cy="403"/>
              </a:xfrm>
            </p:grpSpPr>
            <p:sp>
              <p:nvSpPr>
                <p:cNvPr id="134428" name="Rectangle 284"/>
                <p:cNvSpPr>
                  <a:spLocks noChangeArrowheads="1"/>
                </p:cNvSpPr>
                <p:nvPr/>
              </p:nvSpPr>
              <p:spPr bwMode="auto">
                <a:xfrm>
                  <a:off x="949" y="0"/>
                  <a:ext cx="949"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4427" name="Group 283"/>
                <p:cNvGrpSpPr>
                  <a:grpSpLocks/>
                </p:cNvGrpSpPr>
                <p:nvPr/>
              </p:nvGrpSpPr>
              <p:grpSpPr bwMode="auto">
                <a:xfrm>
                  <a:off x="949" y="0"/>
                  <a:ext cx="949" cy="403"/>
                  <a:chOff x="949" y="0"/>
                  <a:chExt cx="949" cy="403"/>
                </a:xfrm>
              </p:grpSpPr>
              <p:sp>
                <p:nvSpPr>
                  <p:cNvPr id="134398" name="Rectangle 254"/>
                  <p:cNvSpPr>
                    <a:spLocks noChangeArrowheads="1"/>
                  </p:cNvSpPr>
                  <p:nvPr/>
                </p:nvSpPr>
                <p:spPr bwMode="auto">
                  <a:xfrm>
                    <a:off x="977" y="0"/>
                    <a:ext cx="893"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Cantidad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26" name="Rectangle 282"/>
                  <p:cNvSpPr>
                    <a:spLocks noChangeArrowheads="1"/>
                  </p:cNvSpPr>
                  <p:nvPr/>
                </p:nvSpPr>
                <p:spPr bwMode="auto">
                  <a:xfrm>
                    <a:off x="949" y="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4433" name="Group 289"/>
              <p:cNvGrpSpPr>
                <a:grpSpLocks/>
              </p:cNvGrpSpPr>
              <p:nvPr/>
            </p:nvGrpSpPr>
            <p:grpSpPr bwMode="auto">
              <a:xfrm>
                <a:off x="1898" y="0"/>
                <a:ext cx="949" cy="403"/>
                <a:chOff x="1898" y="0"/>
                <a:chExt cx="949" cy="403"/>
              </a:xfrm>
            </p:grpSpPr>
            <p:sp>
              <p:nvSpPr>
                <p:cNvPr id="134432" name="Rectangle 288"/>
                <p:cNvSpPr>
                  <a:spLocks noChangeArrowheads="1"/>
                </p:cNvSpPr>
                <p:nvPr/>
              </p:nvSpPr>
              <p:spPr bwMode="auto">
                <a:xfrm>
                  <a:off x="1898" y="0"/>
                  <a:ext cx="949"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4431" name="Group 287"/>
                <p:cNvGrpSpPr>
                  <a:grpSpLocks/>
                </p:cNvGrpSpPr>
                <p:nvPr/>
              </p:nvGrpSpPr>
              <p:grpSpPr bwMode="auto">
                <a:xfrm>
                  <a:off x="1898" y="0"/>
                  <a:ext cx="949" cy="403"/>
                  <a:chOff x="1898" y="0"/>
                  <a:chExt cx="949" cy="403"/>
                </a:xfrm>
              </p:grpSpPr>
              <p:sp>
                <p:nvSpPr>
                  <p:cNvPr id="134399" name="Rectangle 255"/>
                  <p:cNvSpPr>
                    <a:spLocks noChangeArrowheads="1"/>
                  </p:cNvSpPr>
                  <p:nvPr/>
                </p:nvSpPr>
                <p:spPr bwMode="auto">
                  <a:xfrm>
                    <a:off x="1926" y="0"/>
                    <a:ext cx="893"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Costo por unidad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30" name="Rectangle 286"/>
                  <p:cNvSpPr>
                    <a:spLocks noChangeArrowheads="1"/>
                  </p:cNvSpPr>
                  <p:nvPr/>
                </p:nvSpPr>
                <p:spPr bwMode="auto">
                  <a:xfrm>
                    <a:off x="1898" y="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4437" name="Group 293"/>
              <p:cNvGrpSpPr>
                <a:grpSpLocks/>
              </p:cNvGrpSpPr>
              <p:nvPr/>
            </p:nvGrpSpPr>
            <p:grpSpPr bwMode="auto">
              <a:xfrm>
                <a:off x="2847" y="0"/>
                <a:ext cx="949" cy="403"/>
                <a:chOff x="2847" y="0"/>
                <a:chExt cx="949" cy="403"/>
              </a:xfrm>
            </p:grpSpPr>
            <p:sp>
              <p:nvSpPr>
                <p:cNvPr id="134436" name="Rectangle 292"/>
                <p:cNvSpPr>
                  <a:spLocks noChangeArrowheads="1"/>
                </p:cNvSpPr>
                <p:nvPr/>
              </p:nvSpPr>
              <p:spPr bwMode="auto">
                <a:xfrm>
                  <a:off x="2847" y="0"/>
                  <a:ext cx="949"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4435" name="Group 291"/>
                <p:cNvGrpSpPr>
                  <a:grpSpLocks/>
                </p:cNvGrpSpPr>
                <p:nvPr/>
              </p:nvGrpSpPr>
              <p:grpSpPr bwMode="auto">
                <a:xfrm>
                  <a:off x="2847" y="0"/>
                  <a:ext cx="949" cy="403"/>
                  <a:chOff x="2847" y="0"/>
                  <a:chExt cx="949" cy="403"/>
                </a:xfrm>
              </p:grpSpPr>
              <p:sp>
                <p:nvSpPr>
                  <p:cNvPr id="134400" name="Rectangle 256"/>
                  <p:cNvSpPr>
                    <a:spLocks noChangeArrowheads="1"/>
                  </p:cNvSpPr>
                  <p:nvPr/>
                </p:nvSpPr>
                <p:spPr bwMode="auto">
                  <a:xfrm>
                    <a:off x="2875" y="0"/>
                    <a:ext cx="893"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Total</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34" name="Rectangle 290"/>
                  <p:cNvSpPr>
                    <a:spLocks noChangeArrowheads="1"/>
                  </p:cNvSpPr>
                  <p:nvPr/>
                </p:nvSpPr>
                <p:spPr bwMode="auto">
                  <a:xfrm>
                    <a:off x="2847" y="0"/>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4439" name="Group 295"/>
              <p:cNvGrpSpPr>
                <a:grpSpLocks/>
              </p:cNvGrpSpPr>
              <p:nvPr/>
            </p:nvGrpSpPr>
            <p:grpSpPr bwMode="auto">
              <a:xfrm>
                <a:off x="0" y="403"/>
                <a:ext cx="949" cy="403"/>
                <a:chOff x="0" y="403"/>
                <a:chExt cx="949" cy="403"/>
              </a:xfrm>
            </p:grpSpPr>
            <p:sp>
              <p:nvSpPr>
                <p:cNvPr id="134401" name="Rectangle 257"/>
                <p:cNvSpPr>
                  <a:spLocks noChangeArrowheads="1"/>
                </p:cNvSpPr>
                <p:nvPr/>
              </p:nvSpPr>
              <p:spPr bwMode="auto">
                <a:xfrm>
                  <a:off x="28" y="40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Computadora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38" name="Rectangle 294"/>
                <p:cNvSpPr>
                  <a:spLocks noChangeArrowheads="1"/>
                </p:cNvSpPr>
                <p:nvPr/>
              </p:nvSpPr>
              <p:spPr bwMode="auto">
                <a:xfrm>
                  <a:off x="0" y="40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41" name="Group 297"/>
              <p:cNvGrpSpPr>
                <a:grpSpLocks/>
              </p:cNvGrpSpPr>
              <p:nvPr/>
            </p:nvGrpSpPr>
            <p:grpSpPr bwMode="auto">
              <a:xfrm>
                <a:off x="949" y="403"/>
                <a:ext cx="949" cy="403"/>
                <a:chOff x="949" y="403"/>
                <a:chExt cx="949" cy="403"/>
              </a:xfrm>
            </p:grpSpPr>
            <p:sp>
              <p:nvSpPr>
                <p:cNvPr id="134402" name="Rectangle 258"/>
                <p:cNvSpPr>
                  <a:spLocks noChangeArrowheads="1"/>
                </p:cNvSpPr>
                <p:nvPr/>
              </p:nvSpPr>
              <p:spPr bwMode="auto">
                <a:xfrm>
                  <a:off x="977" y="40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40" name="Rectangle 296"/>
                <p:cNvSpPr>
                  <a:spLocks noChangeArrowheads="1"/>
                </p:cNvSpPr>
                <p:nvPr/>
              </p:nvSpPr>
              <p:spPr bwMode="auto">
                <a:xfrm>
                  <a:off x="949" y="40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43" name="Group 299"/>
              <p:cNvGrpSpPr>
                <a:grpSpLocks/>
              </p:cNvGrpSpPr>
              <p:nvPr/>
            </p:nvGrpSpPr>
            <p:grpSpPr bwMode="auto">
              <a:xfrm>
                <a:off x="1898" y="403"/>
                <a:ext cx="949" cy="403"/>
                <a:chOff x="1898" y="403"/>
                <a:chExt cx="949" cy="403"/>
              </a:xfrm>
            </p:grpSpPr>
            <p:sp>
              <p:nvSpPr>
                <p:cNvPr id="134403" name="Rectangle 259"/>
                <p:cNvSpPr>
                  <a:spLocks noChangeArrowheads="1"/>
                </p:cNvSpPr>
                <p:nvPr/>
              </p:nvSpPr>
              <p:spPr bwMode="auto">
                <a:xfrm>
                  <a:off x="1926" y="40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$1300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42" name="Rectangle 298"/>
                <p:cNvSpPr>
                  <a:spLocks noChangeArrowheads="1"/>
                </p:cNvSpPr>
                <p:nvPr/>
              </p:nvSpPr>
              <p:spPr bwMode="auto">
                <a:xfrm>
                  <a:off x="1898" y="40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45" name="Group 301"/>
              <p:cNvGrpSpPr>
                <a:grpSpLocks/>
              </p:cNvGrpSpPr>
              <p:nvPr/>
            </p:nvGrpSpPr>
            <p:grpSpPr bwMode="auto">
              <a:xfrm>
                <a:off x="2847" y="403"/>
                <a:ext cx="949" cy="403"/>
                <a:chOff x="2847" y="403"/>
                <a:chExt cx="949" cy="403"/>
              </a:xfrm>
            </p:grpSpPr>
            <p:sp>
              <p:nvSpPr>
                <p:cNvPr id="134404" name="Rectangle 260"/>
                <p:cNvSpPr>
                  <a:spLocks noChangeArrowheads="1"/>
                </p:cNvSpPr>
                <p:nvPr/>
              </p:nvSpPr>
              <p:spPr bwMode="auto">
                <a:xfrm>
                  <a:off x="2875" y="403"/>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$1300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44" name="Rectangle 300"/>
                <p:cNvSpPr>
                  <a:spLocks noChangeArrowheads="1"/>
                </p:cNvSpPr>
                <p:nvPr/>
              </p:nvSpPr>
              <p:spPr bwMode="auto">
                <a:xfrm>
                  <a:off x="2847" y="403"/>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47" name="Group 303"/>
              <p:cNvGrpSpPr>
                <a:grpSpLocks/>
              </p:cNvGrpSpPr>
              <p:nvPr/>
            </p:nvGrpSpPr>
            <p:grpSpPr bwMode="auto">
              <a:xfrm>
                <a:off x="0" y="806"/>
                <a:ext cx="949" cy="403"/>
                <a:chOff x="0" y="806"/>
                <a:chExt cx="949" cy="403"/>
              </a:xfrm>
            </p:grpSpPr>
            <p:sp>
              <p:nvSpPr>
                <p:cNvPr id="134405" name="Rectangle 261"/>
                <p:cNvSpPr>
                  <a:spLocks noChangeArrowheads="1"/>
                </p:cNvSpPr>
                <p:nvPr/>
              </p:nvSpPr>
              <p:spPr bwMode="auto">
                <a:xfrm>
                  <a:off x="28" y="806"/>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Impresora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46" name="Rectangle 302"/>
                <p:cNvSpPr>
                  <a:spLocks noChangeArrowheads="1"/>
                </p:cNvSpPr>
                <p:nvPr/>
              </p:nvSpPr>
              <p:spPr bwMode="auto">
                <a:xfrm>
                  <a:off x="0" y="806"/>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49" name="Group 305"/>
              <p:cNvGrpSpPr>
                <a:grpSpLocks/>
              </p:cNvGrpSpPr>
              <p:nvPr/>
            </p:nvGrpSpPr>
            <p:grpSpPr bwMode="auto">
              <a:xfrm>
                <a:off x="949" y="806"/>
                <a:ext cx="949" cy="403"/>
                <a:chOff x="949" y="806"/>
                <a:chExt cx="949" cy="403"/>
              </a:xfrm>
            </p:grpSpPr>
            <p:sp>
              <p:nvSpPr>
                <p:cNvPr id="134406" name="Rectangle 262"/>
                <p:cNvSpPr>
                  <a:spLocks noChangeArrowheads="1"/>
                </p:cNvSpPr>
                <p:nvPr/>
              </p:nvSpPr>
              <p:spPr bwMode="auto">
                <a:xfrm>
                  <a:off x="977" y="806"/>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48" name="Rectangle 304"/>
                <p:cNvSpPr>
                  <a:spLocks noChangeArrowheads="1"/>
                </p:cNvSpPr>
                <p:nvPr/>
              </p:nvSpPr>
              <p:spPr bwMode="auto">
                <a:xfrm>
                  <a:off x="949" y="806"/>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51" name="Group 307"/>
              <p:cNvGrpSpPr>
                <a:grpSpLocks/>
              </p:cNvGrpSpPr>
              <p:nvPr/>
            </p:nvGrpSpPr>
            <p:grpSpPr bwMode="auto">
              <a:xfrm>
                <a:off x="1898" y="806"/>
                <a:ext cx="949" cy="403"/>
                <a:chOff x="1898" y="806"/>
                <a:chExt cx="949" cy="403"/>
              </a:xfrm>
            </p:grpSpPr>
            <p:sp>
              <p:nvSpPr>
                <p:cNvPr id="134407" name="Rectangle 263"/>
                <p:cNvSpPr>
                  <a:spLocks noChangeArrowheads="1"/>
                </p:cNvSpPr>
                <p:nvPr/>
              </p:nvSpPr>
              <p:spPr bwMode="auto">
                <a:xfrm>
                  <a:off x="1926" y="806"/>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$400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50" name="Rectangle 306"/>
                <p:cNvSpPr>
                  <a:spLocks noChangeArrowheads="1"/>
                </p:cNvSpPr>
                <p:nvPr/>
              </p:nvSpPr>
              <p:spPr bwMode="auto">
                <a:xfrm>
                  <a:off x="1898" y="806"/>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53" name="Group 309"/>
              <p:cNvGrpSpPr>
                <a:grpSpLocks/>
              </p:cNvGrpSpPr>
              <p:nvPr/>
            </p:nvGrpSpPr>
            <p:grpSpPr bwMode="auto">
              <a:xfrm>
                <a:off x="2847" y="806"/>
                <a:ext cx="949" cy="403"/>
                <a:chOff x="2847" y="806"/>
                <a:chExt cx="949" cy="403"/>
              </a:xfrm>
            </p:grpSpPr>
            <p:sp>
              <p:nvSpPr>
                <p:cNvPr id="134408" name="Rectangle 264"/>
                <p:cNvSpPr>
                  <a:spLocks noChangeArrowheads="1"/>
                </p:cNvSpPr>
                <p:nvPr/>
              </p:nvSpPr>
              <p:spPr bwMode="auto">
                <a:xfrm>
                  <a:off x="2875" y="806"/>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$400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52" name="Rectangle 308"/>
                <p:cNvSpPr>
                  <a:spLocks noChangeArrowheads="1"/>
                </p:cNvSpPr>
                <p:nvPr/>
              </p:nvSpPr>
              <p:spPr bwMode="auto">
                <a:xfrm>
                  <a:off x="2847" y="806"/>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55" name="Group 311"/>
              <p:cNvGrpSpPr>
                <a:grpSpLocks/>
              </p:cNvGrpSpPr>
              <p:nvPr/>
            </p:nvGrpSpPr>
            <p:grpSpPr bwMode="auto">
              <a:xfrm>
                <a:off x="0" y="1209"/>
                <a:ext cx="949" cy="403"/>
                <a:chOff x="0" y="1209"/>
                <a:chExt cx="949" cy="403"/>
              </a:xfrm>
            </p:grpSpPr>
            <p:sp>
              <p:nvSpPr>
                <p:cNvPr id="134409" name="Rectangle 265"/>
                <p:cNvSpPr>
                  <a:spLocks noChangeArrowheads="1"/>
                </p:cNvSpPr>
                <p:nvPr/>
              </p:nvSpPr>
              <p:spPr bwMode="auto">
                <a:xfrm>
                  <a:off x="28" y="1209"/>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Tinta para imprimir</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54" name="Rectangle 310"/>
                <p:cNvSpPr>
                  <a:spLocks noChangeArrowheads="1"/>
                </p:cNvSpPr>
                <p:nvPr/>
              </p:nvSpPr>
              <p:spPr bwMode="auto">
                <a:xfrm>
                  <a:off x="0" y="1209"/>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57" name="Group 313"/>
              <p:cNvGrpSpPr>
                <a:grpSpLocks/>
              </p:cNvGrpSpPr>
              <p:nvPr/>
            </p:nvGrpSpPr>
            <p:grpSpPr bwMode="auto">
              <a:xfrm>
                <a:off x="949" y="1209"/>
                <a:ext cx="949" cy="403"/>
                <a:chOff x="949" y="1209"/>
                <a:chExt cx="949" cy="403"/>
              </a:xfrm>
            </p:grpSpPr>
            <p:sp>
              <p:nvSpPr>
                <p:cNvPr id="134410" name="Rectangle 266"/>
                <p:cNvSpPr>
                  <a:spLocks noChangeArrowheads="1"/>
                </p:cNvSpPr>
                <p:nvPr/>
              </p:nvSpPr>
              <p:spPr bwMode="auto">
                <a:xfrm>
                  <a:off x="977" y="1209"/>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56" name="Rectangle 312"/>
                <p:cNvSpPr>
                  <a:spLocks noChangeArrowheads="1"/>
                </p:cNvSpPr>
                <p:nvPr/>
              </p:nvSpPr>
              <p:spPr bwMode="auto">
                <a:xfrm>
                  <a:off x="949" y="1209"/>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59" name="Group 315"/>
              <p:cNvGrpSpPr>
                <a:grpSpLocks/>
              </p:cNvGrpSpPr>
              <p:nvPr/>
            </p:nvGrpSpPr>
            <p:grpSpPr bwMode="auto">
              <a:xfrm>
                <a:off x="1898" y="1209"/>
                <a:ext cx="949" cy="403"/>
                <a:chOff x="1898" y="1209"/>
                <a:chExt cx="949" cy="403"/>
              </a:xfrm>
            </p:grpSpPr>
            <p:sp>
              <p:nvSpPr>
                <p:cNvPr id="134411" name="Rectangle 267"/>
                <p:cNvSpPr>
                  <a:spLocks noChangeArrowheads="1"/>
                </p:cNvSpPr>
                <p:nvPr/>
              </p:nvSpPr>
              <p:spPr bwMode="auto">
                <a:xfrm>
                  <a:off x="1926" y="1209"/>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$100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58" name="Rectangle 314"/>
                <p:cNvSpPr>
                  <a:spLocks noChangeArrowheads="1"/>
                </p:cNvSpPr>
                <p:nvPr/>
              </p:nvSpPr>
              <p:spPr bwMode="auto">
                <a:xfrm>
                  <a:off x="1898" y="1209"/>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61" name="Group 317"/>
              <p:cNvGrpSpPr>
                <a:grpSpLocks/>
              </p:cNvGrpSpPr>
              <p:nvPr/>
            </p:nvGrpSpPr>
            <p:grpSpPr bwMode="auto">
              <a:xfrm>
                <a:off x="2847" y="1209"/>
                <a:ext cx="949" cy="403"/>
                <a:chOff x="2847" y="1209"/>
                <a:chExt cx="949" cy="403"/>
              </a:xfrm>
            </p:grpSpPr>
            <p:sp>
              <p:nvSpPr>
                <p:cNvPr id="134412" name="Rectangle 268"/>
                <p:cNvSpPr>
                  <a:spLocks noChangeArrowheads="1"/>
                </p:cNvSpPr>
                <p:nvPr/>
              </p:nvSpPr>
              <p:spPr bwMode="auto">
                <a:xfrm>
                  <a:off x="2875" y="1209"/>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$200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60" name="Rectangle 316"/>
                <p:cNvSpPr>
                  <a:spLocks noChangeArrowheads="1"/>
                </p:cNvSpPr>
                <p:nvPr/>
              </p:nvSpPr>
              <p:spPr bwMode="auto">
                <a:xfrm>
                  <a:off x="2847" y="1209"/>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63" name="Group 319"/>
              <p:cNvGrpSpPr>
                <a:grpSpLocks/>
              </p:cNvGrpSpPr>
              <p:nvPr/>
            </p:nvGrpSpPr>
            <p:grpSpPr bwMode="auto">
              <a:xfrm>
                <a:off x="0" y="1612"/>
                <a:ext cx="949" cy="403"/>
                <a:chOff x="0" y="1612"/>
                <a:chExt cx="949" cy="403"/>
              </a:xfrm>
            </p:grpSpPr>
            <p:sp>
              <p:nvSpPr>
                <p:cNvPr id="134413" name="Rectangle 269"/>
                <p:cNvSpPr>
                  <a:spLocks noChangeArrowheads="1"/>
                </p:cNvSpPr>
                <p:nvPr/>
              </p:nvSpPr>
              <p:spPr bwMode="auto">
                <a:xfrm>
                  <a:off x="28" y="1612"/>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Calculadora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62" name="Rectangle 318"/>
                <p:cNvSpPr>
                  <a:spLocks noChangeArrowheads="1"/>
                </p:cNvSpPr>
                <p:nvPr/>
              </p:nvSpPr>
              <p:spPr bwMode="auto">
                <a:xfrm>
                  <a:off x="0" y="1612"/>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65" name="Group 321"/>
              <p:cNvGrpSpPr>
                <a:grpSpLocks/>
              </p:cNvGrpSpPr>
              <p:nvPr/>
            </p:nvGrpSpPr>
            <p:grpSpPr bwMode="auto">
              <a:xfrm>
                <a:off x="949" y="1612"/>
                <a:ext cx="949" cy="403"/>
                <a:chOff x="949" y="1612"/>
                <a:chExt cx="949" cy="403"/>
              </a:xfrm>
            </p:grpSpPr>
            <p:sp>
              <p:nvSpPr>
                <p:cNvPr id="134414" name="Rectangle 270"/>
                <p:cNvSpPr>
                  <a:spLocks noChangeArrowheads="1"/>
                </p:cNvSpPr>
                <p:nvPr/>
              </p:nvSpPr>
              <p:spPr bwMode="auto">
                <a:xfrm>
                  <a:off x="977" y="1612"/>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64" name="Rectangle 320"/>
                <p:cNvSpPr>
                  <a:spLocks noChangeArrowheads="1"/>
                </p:cNvSpPr>
                <p:nvPr/>
              </p:nvSpPr>
              <p:spPr bwMode="auto">
                <a:xfrm>
                  <a:off x="949" y="1612"/>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67" name="Group 323"/>
              <p:cNvGrpSpPr>
                <a:grpSpLocks/>
              </p:cNvGrpSpPr>
              <p:nvPr/>
            </p:nvGrpSpPr>
            <p:grpSpPr bwMode="auto">
              <a:xfrm>
                <a:off x="1898" y="1612"/>
                <a:ext cx="949" cy="403"/>
                <a:chOff x="1898" y="1612"/>
                <a:chExt cx="949" cy="403"/>
              </a:xfrm>
            </p:grpSpPr>
            <p:sp>
              <p:nvSpPr>
                <p:cNvPr id="134415" name="Rectangle 271"/>
                <p:cNvSpPr>
                  <a:spLocks noChangeArrowheads="1"/>
                </p:cNvSpPr>
                <p:nvPr/>
              </p:nvSpPr>
              <p:spPr bwMode="auto">
                <a:xfrm>
                  <a:off x="1926" y="1612"/>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66" name="Rectangle 322"/>
                <p:cNvSpPr>
                  <a:spLocks noChangeArrowheads="1"/>
                </p:cNvSpPr>
                <p:nvPr/>
              </p:nvSpPr>
              <p:spPr bwMode="auto">
                <a:xfrm>
                  <a:off x="1898" y="1612"/>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69" name="Group 325"/>
              <p:cNvGrpSpPr>
                <a:grpSpLocks/>
              </p:cNvGrpSpPr>
              <p:nvPr/>
            </p:nvGrpSpPr>
            <p:grpSpPr bwMode="auto">
              <a:xfrm>
                <a:off x="2847" y="1612"/>
                <a:ext cx="949" cy="403"/>
                <a:chOff x="2847" y="1612"/>
                <a:chExt cx="949" cy="403"/>
              </a:xfrm>
            </p:grpSpPr>
            <p:sp>
              <p:nvSpPr>
                <p:cNvPr id="134416" name="Rectangle 272"/>
                <p:cNvSpPr>
                  <a:spLocks noChangeArrowheads="1"/>
                </p:cNvSpPr>
                <p:nvPr/>
              </p:nvSpPr>
              <p:spPr bwMode="auto">
                <a:xfrm>
                  <a:off x="2875" y="1612"/>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68" name="Rectangle 324"/>
                <p:cNvSpPr>
                  <a:spLocks noChangeArrowheads="1"/>
                </p:cNvSpPr>
                <p:nvPr/>
              </p:nvSpPr>
              <p:spPr bwMode="auto">
                <a:xfrm>
                  <a:off x="2847" y="1612"/>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71" name="Group 327"/>
              <p:cNvGrpSpPr>
                <a:grpSpLocks/>
              </p:cNvGrpSpPr>
              <p:nvPr/>
            </p:nvGrpSpPr>
            <p:grpSpPr bwMode="auto">
              <a:xfrm>
                <a:off x="0" y="2015"/>
                <a:ext cx="949" cy="403"/>
                <a:chOff x="0" y="2015"/>
                <a:chExt cx="949" cy="403"/>
              </a:xfrm>
            </p:grpSpPr>
            <p:sp>
              <p:nvSpPr>
                <p:cNvPr id="134417" name="Rectangle 273"/>
                <p:cNvSpPr>
                  <a:spLocks noChangeArrowheads="1"/>
                </p:cNvSpPr>
                <p:nvPr/>
              </p:nvSpPr>
              <p:spPr bwMode="auto">
                <a:xfrm>
                  <a:off x="28" y="2015"/>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Resma de Hojas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70" name="Rectangle 326"/>
                <p:cNvSpPr>
                  <a:spLocks noChangeArrowheads="1"/>
                </p:cNvSpPr>
                <p:nvPr/>
              </p:nvSpPr>
              <p:spPr bwMode="auto">
                <a:xfrm>
                  <a:off x="0" y="2015"/>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73" name="Group 329"/>
              <p:cNvGrpSpPr>
                <a:grpSpLocks/>
              </p:cNvGrpSpPr>
              <p:nvPr/>
            </p:nvGrpSpPr>
            <p:grpSpPr bwMode="auto">
              <a:xfrm>
                <a:off x="949" y="2015"/>
                <a:ext cx="949" cy="403"/>
                <a:chOff x="949" y="2015"/>
                <a:chExt cx="949" cy="403"/>
              </a:xfrm>
            </p:grpSpPr>
            <p:sp>
              <p:nvSpPr>
                <p:cNvPr id="134418" name="Rectangle 274"/>
                <p:cNvSpPr>
                  <a:spLocks noChangeArrowheads="1"/>
                </p:cNvSpPr>
                <p:nvPr/>
              </p:nvSpPr>
              <p:spPr bwMode="auto">
                <a:xfrm>
                  <a:off x="977" y="2015"/>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72" name="Rectangle 328"/>
                <p:cNvSpPr>
                  <a:spLocks noChangeArrowheads="1"/>
                </p:cNvSpPr>
                <p:nvPr/>
              </p:nvSpPr>
              <p:spPr bwMode="auto">
                <a:xfrm>
                  <a:off x="949" y="2015"/>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75" name="Group 331"/>
              <p:cNvGrpSpPr>
                <a:grpSpLocks/>
              </p:cNvGrpSpPr>
              <p:nvPr/>
            </p:nvGrpSpPr>
            <p:grpSpPr bwMode="auto">
              <a:xfrm>
                <a:off x="1898" y="2015"/>
                <a:ext cx="949" cy="403"/>
                <a:chOff x="1898" y="2015"/>
                <a:chExt cx="949" cy="403"/>
              </a:xfrm>
            </p:grpSpPr>
            <p:sp>
              <p:nvSpPr>
                <p:cNvPr id="134419" name="Rectangle 275"/>
                <p:cNvSpPr>
                  <a:spLocks noChangeArrowheads="1"/>
                </p:cNvSpPr>
                <p:nvPr/>
              </p:nvSpPr>
              <p:spPr bwMode="auto">
                <a:xfrm>
                  <a:off x="1926" y="2015"/>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74" name="Rectangle 330"/>
                <p:cNvSpPr>
                  <a:spLocks noChangeArrowheads="1"/>
                </p:cNvSpPr>
                <p:nvPr/>
              </p:nvSpPr>
              <p:spPr bwMode="auto">
                <a:xfrm>
                  <a:off x="1898" y="2015"/>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77" name="Group 333"/>
              <p:cNvGrpSpPr>
                <a:grpSpLocks/>
              </p:cNvGrpSpPr>
              <p:nvPr/>
            </p:nvGrpSpPr>
            <p:grpSpPr bwMode="auto">
              <a:xfrm>
                <a:off x="2847" y="2015"/>
                <a:ext cx="949" cy="403"/>
                <a:chOff x="2847" y="2015"/>
                <a:chExt cx="949" cy="403"/>
              </a:xfrm>
            </p:grpSpPr>
            <p:sp>
              <p:nvSpPr>
                <p:cNvPr id="134420" name="Rectangle 276"/>
                <p:cNvSpPr>
                  <a:spLocks noChangeArrowheads="1"/>
                </p:cNvSpPr>
                <p:nvPr/>
              </p:nvSpPr>
              <p:spPr bwMode="auto">
                <a:xfrm>
                  <a:off x="2875" y="2015"/>
                  <a:ext cx="893"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$30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76" name="Rectangle 332"/>
                <p:cNvSpPr>
                  <a:spLocks noChangeArrowheads="1"/>
                </p:cNvSpPr>
                <p:nvPr/>
              </p:nvSpPr>
              <p:spPr bwMode="auto">
                <a:xfrm>
                  <a:off x="2847" y="2015"/>
                  <a:ext cx="94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4481" name="Group 337"/>
              <p:cNvGrpSpPr>
                <a:grpSpLocks/>
              </p:cNvGrpSpPr>
              <p:nvPr/>
            </p:nvGrpSpPr>
            <p:grpSpPr bwMode="auto">
              <a:xfrm>
                <a:off x="0" y="2418"/>
                <a:ext cx="3796" cy="403"/>
                <a:chOff x="0" y="2418"/>
                <a:chExt cx="3796" cy="403"/>
              </a:xfrm>
            </p:grpSpPr>
            <p:sp>
              <p:nvSpPr>
                <p:cNvPr id="134480" name="Rectangle 336"/>
                <p:cNvSpPr>
                  <a:spLocks noChangeArrowheads="1"/>
                </p:cNvSpPr>
                <p:nvPr/>
              </p:nvSpPr>
              <p:spPr bwMode="auto">
                <a:xfrm>
                  <a:off x="0" y="2418"/>
                  <a:ext cx="3796"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4479" name="Group 335"/>
                <p:cNvGrpSpPr>
                  <a:grpSpLocks/>
                </p:cNvGrpSpPr>
                <p:nvPr/>
              </p:nvGrpSpPr>
              <p:grpSpPr bwMode="auto">
                <a:xfrm>
                  <a:off x="0" y="2418"/>
                  <a:ext cx="3796" cy="403"/>
                  <a:chOff x="0" y="2418"/>
                  <a:chExt cx="3796" cy="403"/>
                </a:xfrm>
              </p:grpSpPr>
              <p:sp>
                <p:nvSpPr>
                  <p:cNvPr id="134421" name="Rectangle 277"/>
                  <p:cNvSpPr>
                    <a:spLocks noChangeArrowheads="1"/>
                  </p:cNvSpPr>
                  <p:nvPr/>
                </p:nvSpPr>
                <p:spPr bwMode="auto">
                  <a:xfrm>
                    <a:off x="28" y="2418"/>
                    <a:ext cx="3740"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Total                                                                                                       $1940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4478" name="Rectangle 334"/>
                  <p:cNvSpPr>
                    <a:spLocks noChangeArrowheads="1"/>
                  </p:cNvSpPr>
                  <p:nvPr/>
                </p:nvSpPr>
                <p:spPr bwMode="auto">
                  <a:xfrm>
                    <a:off x="0" y="2418"/>
                    <a:ext cx="37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sp>
          <p:nvSpPr>
            <p:cNvPr id="134483" name="Rectangle 339"/>
            <p:cNvSpPr>
              <a:spLocks noChangeArrowheads="1"/>
            </p:cNvSpPr>
            <p:nvPr/>
          </p:nvSpPr>
          <p:spPr bwMode="auto">
            <a:xfrm>
              <a:off x="-3" y="-3"/>
              <a:ext cx="3802" cy="2827"/>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4146"/>
                                        </p:tgtEl>
                                        <p:attrNameLst>
                                          <p:attrName>style.visibility</p:attrName>
                                        </p:attrNameLst>
                                      </p:cBhvr>
                                      <p:to>
                                        <p:strVal val="visible"/>
                                      </p:to>
                                    </p:set>
                                    <p:anim calcmode="lin" valueType="num">
                                      <p:cBhvr additive="base">
                                        <p:cTn id="7" dur="500" fill="hold"/>
                                        <p:tgtEl>
                                          <p:spTgt spid="134146"/>
                                        </p:tgtEl>
                                        <p:attrNameLst>
                                          <p:attrName>ppt_x</p:attrName>
                                        </p:attrNameLst>
                                      </p:cBhvr>
                                      <p:tavLst>
                                        <p:tav tm="0">
                                          <p:val>
                                            <p:strVal val="0-#ppt_w/2"/>
                                          </p:val>
                                        </p:tav>
                                        <p:tav tm="100000">
                                          <p:val>
                                            <p:strVal val="#ppt_x"/>
                                          </p:val>
                                        </p:tav>
                                      </p:tavLst>
                                    </p:anim>
                                    <p:anim calcmode="lin" valueType="num">
                                      <p:cBhvr additive="base">
                                        <p:cTn id="8" dur="500" fill="hold"/>
                                        <p:tgtEl>
                                          <p:spTgt spid="1341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34147"/>
                                        </p:tgtEl>
                                        <p:attrNameLst>
                                          <p:attrName>style.visibility</p:attrName>
                                        </p:attrNameLst>
                                      </p:cBhvr>
                                      <p:to>
                                        <p:strVal val="visible"/>
                                      </p:to>
                                    </p:set>
                                    <p:anim calcmode="lin" valueType="num">
                                      <p:cBhvr additive="base">
                                        <p:cTn id="13" dur="500" fill="hold"/>
                                        <p:tgtEl>
                                          <p:spTgt spid="134147"/>
                                        </p:tgtEl>
                                        <p:attrNameLst>
                                          <p:attrName>ppt_x</p:attrName>
                                        </p:attrNameLst>
                                      </p:cBhvr>
                                      <p:tavLst>
                                        <p:tav tm="0">
                                          <p:val>
                                            <p:strVal val="0-#ppt_w/2"/>
                                          </p:val>
                                        </p:tav>
                                        <p:tav tm="100000">
                                          <p:val>
                                            <p:strVal val="#ppt_x"/>
                                          </p:val>
                                        </p:tav>
                                      </p:tavLst>
                                    </p:anim>
                                    <p:anim calcmode="lin" valueType="num">
                                      <p:cBhvr additive="base">
                                        <p:cTn id="14" dur="500" fill="hold"/>
                                        <p:tgtEl>
                                          <p:spTgt spid="13414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4484"/>
                                        </p:tgtEl>
                                        <p:attrNameLst>
                                          <p:attrName>style.visibility</p:attrName>
                                        </p:attrNameLst>
                                      </p:cBhvr>
                                      <p:to>
                                        <p:strVal val="visible"/>
                                      </p:to>
                                    </p:set>
                                    <p:anim calcmode="lin" valueType="num">
                                      <p:cBhvr additive="base">
                                        <p:cTn id="19" dur="500" fill="hold"/>
                                        <p:tgtEl>
                                          <p:spTgt spid="134484"/>
                                        </p:tgtEl>
                                        <p:attrNameLst>
                                          <p:attrName>ppt_x</p:attrName>
                                        </p:attrNameLst>
                                      </p:cBhvr>
                                      <p:tavLst>
                                        <p:tav tm="0">
                                          <p:val>
                                            <p:strVal val="0-#ppt_w/2"/>
                                          </p:val>
                                        </p:tav>
                                        <p:tav tm="100000">
                                          <p:val>
                                            <p:strVal val="#ppt_x"/>
                                          </p:val>
                                        </p:tav>
                                      </p:tavLst>
                                    </p:anim>
                                    <p:anim calcmode="lin" valueType="num">
                                      <p:cBhvr additive="base">
                                        <p:cTn id="20" dur="500" fill="hold"/>
                                        <p:tgtEl>
                                          <p:spTgt spid="1344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autoUpdateAnimBg="0"/>
      <p:bldP spid="13414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173163" y="457200"/>
            <a:ext cx="7772400" cy="914400"/>
          </a:xfrm>
        </p:spPr>
        <p:txBody>
          <a:bodyPr/>
          <a:lstStyle/>
          <a:p>
            <a:r>
              <a:rPr lang="es-AR" sz="1800">
                <a:solidFill>
                  <a:schemeClr val="tx1"/>
                </a:solidFill>
              </a:rPr>
              <a:t>MATERIALES</a:t>
            </a:r>
            <a:endParaRPr lang="es-ES" sz="1800">
              <a:solidFill>
                <a:schemeClr val="tx1"/>
              </a:solidFill>
            </a:endParaRPr>
          </a:p>
        </p:txBody>
      </p:sp>
      <p:sp>
        <p:nvSpPr>
          <p:cNvPr id="135171" name="Rectangle 3"/>
          <p:cNvSpPr>
            <a:spLocks noGrp="1" noChangeArrowheads="1"/>
          </p:cNvSpPr>
          <p:nvPr>
            <p:ph type="chart" idx="1"/>
          </p:nvPr>
        </p:nvSpPr>
        <p:spPr>
          <a:xfrm>
            <a:off x="1173163" y="1524000"/>
            <a:ext cx="7772400" cy="4572000"/>
          </a:xfrm>
        </p:spPr>
      </p:sp>
      <p:grpSp>
        <p:nvGrpSpPr>
          <p:cNvPr id="135331" name="Group 163"/>
          <p:cNvGrpSpPr>
            <a:grpSpLocks/>
          </p:cNvGrpSpPr>
          <p:nvPr/>
        </p:nvGrpSpPr>
        <p:grpSpPr bwMode="auto">
          <a:xfrm>
            <a:off x="1676400" y="1676400"/>
            <a:ext cx="6934200" cy="4267200"/>
            <a:chOff x="-3" y="-3"/>
            <a:chExt cx="3086" cy="5820"/>
          </a:xfrm>
        </p:grpSpPr>
        <p:grpSp>
          <p:nvGrpSpPr>
            <p:cNvPr id="135329" name="Group 161"/>
            <p:cNvGrpSpPr>
              <a:grpSpLocks/>
            </p:cNvGrpSpPr>
            <p:nvPr/>
          </p:nvGrpSpPr>
          <p:grpSpPr bwMode="auto">
            <a:xfrm>
              <a:off x="0" y="0"/>
              <a:ext cx="3080" cy="5814"/>
              <a:chOff x="0" y="0"/>
              <a:chExt cx="3080" cy="5814"/>
            </a:xfrm>
          </p:grpSpPr>
          <p:grpSp>
            <p:nvGrpSpPr>
              <p:cNvPr id="135224" name="Group 56"/>
              <p:cNvGrpSpPr>
                <a:grpSpLocks/>
              </p:cNvGrpSpPr>
              <p:nvPr/>
            </p:nvGrpSpPr>
            <p:grpSpPr bwMode="auto">
              <a:xfrm>
                <a:off x="0" y="0"/>
                <a:ext cx="770" cy="518"/>
                <a:chOff x="0" y="0"/>
                <a:chExt cx="770" cy="518"/>
              </a:xfrm>
            </p:grpSpPr>
            <p:sp>
              <p:nvSpPr>
                <p:cNvPr id="135223" name="Rectangle 55"/>
                <p:cNvSpPr>
                  <a:spLocks noChangeArrowheads="1"/>
                </p:cNvSpPr>
                <p:nvPr/>
              </p:nvSpPr>
              <p:spPr bwMode="auto">
                <a:xfrm>
                  <a:off x="0" y="0"/>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5222" name="Group 54"/>
                <p:cNvGrpSpPr>
                  <a:grpSpLocks/>
                </p:cNvGrpSpPr>
                <p:nvPr/>
              </p:nvGrpSpPr>
              <p:grpSpPr bwMode="auto">
                <a:xfrm>
                  <a:off x="0" y="0"/>
                  <a:ext cx="770" cy="518"/>
                  <a:chOff x="0" y="0"/>
                  <a:chExt cx="770" cy="518"/>
                </a:xfrm>
              </p:grpSpPr>
              <p:sp>
                <p:nvSpPr>
                  <p:cNvPr id="135172" name="Rectangle 4"/>
                  <p:cNvSpPr>
                    <a:spLocks noChangeArrowheads="1"/>
                  </p:cNvSpPr>
                  <p:nvPr/>
                </p:nvSpPr>
                <p:spPr bwMode="auto">
                  <a:xfrm>
                    <a:off x="28" y="0"/>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Insumos para tejido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21" name="Rectangle 53"/>
                  <p:cNvSpPr>
                    <a:spLocks noChangeArrowheads="1"/>
                  </p:cNvSpPr>
                  <p:nvPr/>
                </p:nvSpPr>
                <p:spPr bwMode="auto">
                  <a:xfrm>
                    <a:off x="0" y="0"/>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5228" name="Group 60"/>
              <p:cNvGrpSpPr>
                <a:grpSpLocks/>
              </p:cNvGrpSpPr>
              <p:nvPr/>
            </p:nvGrpSpPr>
            <p:grpSpPr bwMode="auto">
              <a:xfrm>
                <a:off x="770" y="0"/>
                <a:ext cx="770" cy="518"/>
                <a:chOff x="770" y="0"/>
                <a:chExt cx="770" cy="518"/>
              </a:xfrm>
            </p:grpSpPr>
            <p:sp>
              <p:nvSpPr>
                <p:cNvPr id="135227" name="Rectangle 59"/>
                <p:cNvSpPr>
                  <a:spLocks noChangeArrowheads="1"/>
                </p:cNvSpPr>
                <p:nvPr/>
              </p:nvSpPr>
              <p:spPr bwMode="auto">
                <a:xfrm>
                  <a:off x="770" y="0"/>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5226" name="Group 58"/>
                <p:cNvGrpSpPr>
                  <a:grpSpLocks/>
                </p:cNvGrpSpPr>
                <p:nvPr/>
              </p:nvGrpSpPr>
              <p:grpSpPr bwMode="auto">
                <a:xfrm>
                  <a:off x="770" y="0"/>
                  <a:ext cx="770" cy="518"/>
                  <a:chOff x="770" y="0"/>
                  <a:chExt cx="770" cy="518"/>
                </a:xfrm>
              </p:grpSpPr>
              <p:sp>
                <p:nvSpPr>
                  <p:cNvPr id="135173" name="Rectangle 5"/>
                  <p:cNvSpPr>
                    <a:spLocks noChangeArrowheads="1"/>
                  </p:cNvSpPr>
                  <p:nvPr/>
                </p:nvSpPr>
                <p:spPr bwMode="auto">
                  <a:xfrm>
                    <a:off x="798" y="0"/>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Cantidad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25" name="Rectangle 57"/>
                  <p:cNvSpPr>
                    <a:spLocks noChangeArrowheads="1"/>
                  </p:cNvSpPr>
                  <p:nvPr/>
                </p:nvSpPr>
                <p:spPr bwMode="auto">
                  <a:xfrm>
                    <a:off x="770" y="0"/>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5232" name="Group 64"/>
              <p:cNvGrpSpPr>
                <a:grpSpLocks/>
              </p:cNvGrpSpPr>
              <p:nvPr/>
            </p:nvGrpSpPr>
            <p:grpSpPr bwMode="auto">
              <a:xfrm>
                <a:off x="1540" y="0"/>
                <a:ext cx="770" cy="518"/>
                <a:chOff x="1540" y="0"/>
                <a:chExt cx="770" cy="518"/>
              </a:xfrm>
            </p:grpSpPr>
            <p:sp>
              <p:nvSpPr>
                <p:cNvPr id="135231" name="Rectangle 63"/>
                <p:cNvSpPr>
                  <a:spLocks noChangeArrowheads="1"/>
                </p:cNvSpPr>
                <p:nvPr/>
              </p:nvSpPr>
              <p:spPr bwMode="auto">
                <a:xfrm>
                  <a:off x="1540" y="0"/>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5230" name="Group 62"/>
                <p:cNvGrpSpPr>
                  <a:grpSpLocks/>
                </p:cNvGrpSpPr>
                <p:nvPr/>
              </p:nvGrpSpPr>
              <p:grpSpPr bwMode="auto">
                <a:xfrm>
                  <a:off x="1540" y="0"/>
                  <a:ext cx="770" cy="518"/>
                  <a:chOff x="1540" y="0"/>
                  <a:chExt cx="770" cy="518"/>
                </a:xfrm>
              </p:grpSpPr>
              <p:sp>
                <p:nvSpPr>
                  <p:cNvPr id="135174" name="Rectangle 6"/>
                  <p:cNvSpPr>
                    <a:spLocks noChangeArrowheads="1"/>
                  </p:cNvSpPr>
                  <p:nvPr/>
                </p:nvSpPr>
                <p:spPr bwMode="auto">
                  <a:xfrm>
                    <a:off x="1568" y="0"/>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Costo por unidad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29" name="Rectangle 61"/>
                  <p:cNvSpPr>
                    <a:spLocks noChangeArrowheads="1"/>
                  </p:cNvSpPr>
                  <p:nvPr/>
                </p:nvSpPr>
                <p:spPr bwMode="auto">
                  <a:xfrm>
                    <a:off x="1540" y="0"/>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5236" name="Group 68"/>
              <p:cNvGrpSpPr>
                <a:grpSpLocks/>
              </p:cNvGrpSpPr>
              <p:nvPr/>
            </p:nvGrpSpPr>
            <p:grpSpPr bwMode="auto">
              <a:xfrm>
                <a:off x="2310" y="0"/>
                <a:ext cx="770" cy="518"/>
                <a:chOff x="2310" y="0"/>
                <a:chExt cx="770" cy="518"/>
              </a:xfrm>
            </p:grpSpPr>
            <p:sp>
              <p:nvSpPr>
                <p:cNvPr id="135235" name="Rectangle 67"/>
                <p:cNvSpPr>
                  <a:spLocks noChangeArrowheads="1"/>
                </p:cNvSpPr>
                <p:nvPr/>
              </p:nvSpPr>
              <p:spPr bwMode="auto">
                <a:xfrm>
                  <a:off x="2310" y="0"/>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5234" name="Group 66"/>
                <p:cNvGrpSpPr>
                  <a:grpSpLocks/>
                </p:cNvGrpSpPr>
                <p:nvPr/>
              </p:nvGrpSpPr>
              <p:grpSpPr bwMode="auto">
                <a:xfrm>
                  <a:off x="2310" y="0"/>
                  <a:ext cx="770" cy="518"/>
                  <a:chOff x="2310" y="0"/>
                  <a:chExt cx="770" cy="518"/>
                </a:xfrm>
              </p:grpSpPr>
              <p:sp>
                <p:nvSpPr>
                  <p:cNvPr id="135175" name="Rectangle 7"/>
                  <p:cNvSpPr>
                    <a:spLocks noChangeArrowheads="1"/>
                  </p:cNvSpPr>
                  <p:nvPr/>
                </p:nvSpPr>
                <p:spPr bwMode="auto">
                  <a:xfrm>
                    <a:off x="2338" y="0"/>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Total</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33" name="Rectangle 65"/>
                  <p:cNvSpPr>
                    <a:spLocks noChangeArrowheads="1"/>
                  </p:cNvSpPr>
                  <p:nvPr/>
                </p:nvSpPr>
                <p:spPr bwMode="auto">
                  <a:xfrm>
                    <a:off x="2310" y="0"/>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5238" name="Group 70"/>
              <p:cNvGrpSpPr>
                <a:grpSpLocks/>
              </p:cNvGrpSpPr>
              <p:nvPr/>
            </p:nvGrpSpPr>
            <p:grpSpPr bwMode="auto">
              <a:xfrm>
                <a:off x="0" y="518"/>
                <a:ext cx="770" cy="403"/>
                <a:chOff x="0" y="518"/>
                <a:chExt cx="770" cy="403"/>
              </a:xfrm>
            </p:grpSpPr>
            <p:sp>
              <p:nvSpPr>
                <p:cNvPr id="135176" name="Rectangle 8"/>
                <p:cNvSpPr>
                  <a:spLocks noChangeArrowheads="1"/>
                </p:cNvSpPr>
                <p:nvPr/>
              </p:nvSpPr>
              <p:spPr bwMode="auto">
                <a:xfrm>
                  <a:off x="28" y="518"/>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Agujas de tejer</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37" name="Rectangle 69"/>
                <p:cNvSpPr>
                  <a:spLocks noChangeArrowheads="1"/>
                </p:cNvSpPr>
                <p:nvPr/>
              </p:nvSpPr>
              <p:spPr bwMode="auto">
                <a:xfrm>
                  <a:off x="0" y="518"/>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40" name="Group 72"/>
              <p:cNvGrpSpPr>
                <a:grpSpLocks/>
              </p:cNvGrpSpPr>
              <p:nvPr/>
            </p:nvGrpSpPr>
            <p:grpSpPr bwMode="auto">
              <a:xfrm>
                <a:off x="770" y="518"/>
                <a:ext cx="770" cy="403"/>
                <a:chOff x="770" y="518"/>
                <a:chExt cx="770" cy="403"/>
              </a:xfrm>
            </p:grpSpPr>
            <p:sp>
              <p:nvSpPr>
                <p:cNvPr id="135177" name="Rectangle 9"/>
                <p:cNvSpPr>
                  <a:spLocks noChangeArrowheads="1"/>
                </p:cNvSpPr>
                <p:nvPr/>
              </p:nvSpPr>
              <p:spPr bwMode="auto">
                <a:xfrm>
                  <a:off x="798" y="518"/>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39" name="Rectangle 71"/>
                <p:cNvSpPr>
                  <a:spLocks noChangeArrowheads="1"/>
                </p:cNvSpPr>
                <p:nvPr/>
              </p:nvSpPr>
              <p:spPr bwMode="auto">
                <a:xfrm>
                  <a:off x="770" y="518"/>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42" name="Group 74"/>
              <p:cNvGrpSpPr>
                <a:grpSpLocks/>
              </p:cNvGrpSpPr>
              <p:nvPr/>
            </p:nvGrpSpPr>
            <p:grpSpPr bwMode="auto">
              <a:xfrm>
                <a:off x="1540" y="518"/>
                <a:ext cx="770" cy="403"/>
                <a:chOff x="1540" y="518"/>
                <a:chExt cx="770" cy="403"/>
              </a:xfrm>
            </p:grpSpPr>
            <p:sp>
              <p:nvSpPr>
                <p:cNvPr id="135178" name="Rectangle 10"/>
                <p:cNvSpPr>
                  <a:spLocks noChangeArrowheads="1"/>
                </p:cNvSpPr>
                <p:nvPr/>
              </p:nvSpPr>
              <p:spPr bwMode="auto">
                <a:xfrm>
                  <a:off x="1568" y="518"/>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$ 3</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41" name="Rectangle 73"/>
                <p:cNvSpPr>
                  <a:spLocks noChangeArrowheads="1"/>
                </p:cNvSpPr>
                <p:nvPr/>
              </p:nvSpPr>
              <p:spPr bwMode="auto">
                <a:xfrm>
                  <a:off x="1540" y="518"/>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44" name="Group 76"/>
              <p:cNvGrpSpPr>
                <a:grpSpLocks/>
              </p:cNvGrpSpPr>
              <p:nvPr/>
            </p:nvGrpSpPr>
            <p:grpSpPr bwMode="auto">
              <a:xfrm>
                <a:off x="2310" y="518"/>
                <a:ext cx="770" cy="403"/>
                <a:chOff x="2310" y="518"/>
                <a:chExt cx="770" cy="403"/>
              </a:xfrm>
            </p:grpSpPr>
            <p:sp>
              <p:nvSpPr>
                <p:cNvPr id="135179" name="Rectangle 11"/>
                <p:cNvSpPr>
                  <a:spLocks noChangeArrowheads="1"/>
                </p:cNvSpPr>
                <p:nvPr/>
              </p:nvSpPr>
              <p:spPr bwMode="auto">
                <a:xfrm>
                  <a:off x="2338" y="518"/>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$ 75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43" name="Rectangle 75"/>
                <p:cNvSpPr>
                  <a:spLocks noChangeArrowheads="1"/>
                </p:cNvSpPr>
                <p:nvPr/>
              </p:nvSpPr>
              <p:spPr bwMode="auto">
                <a:xfrm>
                  <a:off x="2310" y="518"/>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46" name="Group 78"/>
              <p:cNvGrpSpPr>
                <a:grpSpLocks/>
              </p:cNvGrpSpPr>
              <p:nvPr/>
            </p:nvGrpSpPr>
            <p:grpSpPr bwMode="auto">
              <a:xfrm>
                <a:off x="0" y="921"/>
                <a:ext cx="770" cy="518"/>
                <a:chOff x="0" y="921"/>
                <a:chExt cx="770" cy="518"/>
              </a:xfrm>
            </p:grpSpPr>
            <p:sp>
              <p:nvSpPr>
                <p:cNvPr id="135180" name="Rectangle 12"/>
                <p:cNvSpPr>
                  <a:spLocks noChangeArrowheads="1"/>
                </p:cNvSpPr>
                <p:nvPr/>
              </p:nvSpPr>
              <p:spPr bwMode="auto">
                <a:xfrm>
                  <a:off x="28" y="921"/>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Agujas Crochet</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45" name="Rectangle 77"/>
                <p:cNvSpPr>
                  <a:spLocks noChangeArrowheads="1"/>
                </p:cNvSpPr>
                <p:nvPr/>
              </p:nvSpPr>
              <p:spPr bwMode="auto">
                <a:xfrm>
                  <a:off x="0" y="921"/>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48" name="Group 80"/>
              <p:cNvGrpSpPr>
                <a:grpSpLocks/>
              </p:cNvGrpSpPr>
              <p:nvPr/>
            </p:nvGrpSpPr>
            <p:grpSpPr bwMode="auto">
              <a:xfrm>
                <a:off x="770" y="921"/>
                <a:ext cx="770" cy="518"/>
                <a:chOff x="770" y="921"/>
                <a:chExt cx="770" cy="518"/>
              </a:xfrm>
            </p:grpSpPr>
            <p:sp>
              <p:nvSpPr>
                <p:cNvPr id="135181" name="Rectangle 13"/>
                <p:cNvSpPr>
                  <a:spLocks noChangeArrowheads="1"/>
                </p:cNvSpPr>
                <p:nvPr/>
              </p:nvSpPr>
              <p:spPr bwMode="auto">
                <a:xfrm>
                  <a:off x="798" y="921"/>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47" name="Rectangle 79"/>
                <p:cNvSpPr>
                  <a:spLocks noChangeArrowheads="1"/>
                </p:cNvSpPr>
                <p:nvPr/>
              </p:nvSpPr>
              <p:spPr bwMode="auto">
                <a:xfrm>
                  <a:off x="770" y="921"/>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50" name="Group 82"/>
              <p:cNvGrpSpPr>
                <a:grpSpLocks/>
              </p:cNvGrpSpPr>
              <p:nvPr/>
            </p:nvGrpSpPr>
            <p:grpSpPr bwMode="auto">
              <a:xfrm>
                <a:off x="1540" y="921"/>
                <a:ext cx="770" cy="518"/>
                <a:chOff x="1540" y="921"/>
                <a:chExt cx="770" cy="518"/>
              </a:xfrm>
            </p:grpSpPr>
            <p:sp>
              <p:nvSpPr>
                <p:cNvPr id="135182" name="Rectangle 14"/>
                <p:cNvSpPr>
                  <a:spLocks noChangeArrowheads="1"/>
                </p:cNvSpPr>
                <p:nvPr/>
              </p:nvSpPr>
              <p:spPr bwMode="auto">
                <a:xfrm>
                  <a:off x="1568" y="921"/>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$ 2,50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49" name="Rectangle 81"/>
                <p:cNvSpPr>
                  <a:spLocks noChangeArrowheads="1"/>
                </p:cNvSpPr>
                <p:nvPr/>
              </p:nvSpPr>
              <p:spPr bwMode="auto">
                <a:xfrm>
                  <a:off x="1540" y="921"/>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52" name="Group 84"/>
              <p:cNvGrpSpPr>
                <a:grpSpLocks/>
              </p:cNvGrpSpPr>
              <p:nvPr/>
            </p:nvGrpSpPr>
            <p:grpSpPr bwMode="auto">
              <a:xfrm>
                <a:off x="2310" y="921"/>
                <a:ext cx="770" cy="518"/>
                <a:chOff x="2310" y="921"/>
                <a:chExt cx="770" cy="518"/>
              </a:xfrm>
            </p:grpSpPr>
            <p:sp>
              <p:nvSpPr>
                <p:cNvPr id="135183" name="Rectangle 15"/>
                <p:cNvSpPr>
                  <a:spLocks noChangeArrowheads="1"/>
                </p:cNvSpPr>
                <p:nvPr/>
              </p:nvSpPr>
              <p:spPr bwMode="auto">
                <a:xfrm>
                  <a:off x="2338" y="921"/>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$ 62,50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51" name="Rectangle 83"/>
                <p:cNvSpPr>
                  <a:spLocks noChangeArrowheads="1"/>
                </p:cNvSpPr>
                <p:nvPr/>
              </p:nvSpPr>
              <p:spPr bwMode="auto">
                <a:xfrm>
                  <a:off x="2310" y="921"/>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54" name="Group 86"/>
              <p:cNvGrpSpPr>
                <a:grpSpLocks/>
              </p:cNvGrpSpPr>
              <p:nvPr/>
            </p:nvGrpSpPr>
            <p:grpSpPr bwMode="auto">
              <a:xfrm>
                <a:off x="0" y="1439"/>
                <a:ext cx="770" cy="518"/>
                <a:chOff x="0" y="1439"/>
                <a:chExt cx="770" cy="518"/>
              </a:xfrm>
            </p:grpSpPr>
            <p:sp>
              <p:nvSpPr>
                <p:cNvPr id="135184" name="Rectangle 16"/>
                <p:cNvSpPr>
                  <a:spLocks noChangeArrowheads="1"/>
                </p:cNvSpPr>
                <p:nvPr/>
              </p:nvSpPr>
              <p:spPr bwMode="auto">
                <a:xfrm>
                  <a:off x="28" y="1439"/>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Agujas de coser</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53" name="Rectangle 85"/>
                <p:cNvSpPr>
                  <a:spLocks noChangeArrowheads="1"/>
                </p:cNvSpPr>
                <p:nvPr/>
              </p:nvSpPr>
              <p:spPr bwMode="auto">
                <a:xfrm>
                  <a:off x="0" y="1439"/>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56" name="Group 88"/>
              <p:cNvGrpSpPr>
                <a:grpSpLocks/>
              </p:cNvGrpSpPr>
              <p:nvPr/>
            </p:nvGrpSpPr>
            <p:grpSpPr bwMode="auto">
              <a:xfrm>
                <a:off x="770" y="1439"/>
                <a:ext cx="770" cy="518"/>
                <a:chOff x="770" y="1439"/>
                <a:chExt cx="770" cy="518"/>
              </a:xfrm>
            </p:grpSpPr>
            <p:sp>
              <p:nvSpPr>
                <p:cNvPr id="135185" name="Rectangle 17"/>
                <p:cNvSpPr>
                  <a:spLocks noChangeArrowheads="1"/>
                </p:cNvSpPr>
                <p:nvPr/>
              </p:nvSpPr>
              <p:spPr bwMode="auto">
                <a:xfrm>
                  <a:off x="798" y="1439"/>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55" name="Rectangle 87"/>
                <p:cNvSpPr>
                  <a:spLocks noChangeArrowheads="1"/>
                </p:cNvSpPr>
                <p:nvPr/>
              </p:nvSpPr>
              <p:spPr bwMode="auto">
                <a:xfrm>
                  <a:off x="770" y="1439"/>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58" name="Group 90"/>
              <p:cNvGrpSpPr>
                <a:grpSpLocks/>
              </p:cNvGrpSpPr>
              <p:nvPr/>
            </p:nvGrpSpPr>
            <p:grpSpPr bwMode="auto">
              <a:xfrm>
                <a:off x="1540" y="1439"/>
                <a:ext cx="770" cy="518"/>
                <a:chOff x="1540" y="1439"/>
                <a:chExt cx="770" cy="518"/>
              </a:xfrm>
            </p:grpSpPr>
            <p:sp>
              <p:nvSpPr>
                <p:cNvPr id="135186" name="Rectangle 18"/>
                <p:cNvSpPr>
                  <a:spLocks noChangeArrowheads="1"/>
                </p:cNvSpPr>
                <p:nvPr/>
              </p:nvSpPr>
              <p:spPr bwMode="auto">
                <a:xfrm>
                  <a:off x="1568" y="1439"/>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$ 0,50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57" name="Rectangle 89"/>
                <p:cNvSpPr>
                  <a:spLocks noChangeArrowheads="1"/>
                </p:cNvSpPr>
                <p:nvPr/>
              </p:nvSpPr>
              <p:spPr bwMode="auto">
                <a:xfrm>
                  <a:off x="1540" y="1439"/>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60" name="Group 92"/>
              <p:cNvGrpSpPr>
                <a:grpSpLocks/>
              </p:cNvGrpSpPr>
              <p:nvPr/>
            </p:nvGrpSpPr>
            <p:grpSpPr bwMode="auto">
              <a:xfrm>
                <a:off x="2310" y="1439"/>
                <a:ext cx="770" cy="518"/>
                <a:chOff x="2310" y="1439"/>
                <a:chExt cx="770" cy="518"/>
              </a:xfrm>
            </p:grpSpPr>
            <p:sp>
              <p:nvSpPr>
                <p:cNvPr id="135187" name="Rectangle 19"/>
                <p:cNvSpPr>
                  <a:spLocks noChangeArrowheads="1"/>
                </p:cNvSpPr>
                <p:nvPr/>
              </p:nvSpPr>
              <p:spPr bwMode="auto">
                <a:xfrm>
                  <a:off x="2338" y="1439"/>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59" name="Rectangle 91"/>
                <p:cNvSpPr>
                  <a:spLocks noChangeArrowheads="1"/>
                </p:cNvSpPr>
                <p:nvPr/>
              </p:nvSpPr>
              <p:spPr bwMode="auto">
                <a:xfrm>
                  <a:off x="2310" y="1439"/>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62" name="Group 94"/>
              <p:cNvGrpSpPr>
                <a:grpSpLocks/>
              </p:cNvGrpSpPr>
              <p:nvPr/>
            </p:nvGrpSpPr>
            <p:grpSpPr bwMode="auto">
              <a:xfrm>
                <a:off x="0" y="1957"/>
                <a:ext cx="770" cy="403"/>
                <a:chOff x="0" y="1957"/>
                <a:chExt cx="770" cy="403"/>
              </a:xfrm>
            </p:grpSpPr>
            <p:sp>
              <p:nvSpPr>
                <p:cNvPr id="135188" name="Rectangle 20"/>
                <p:cNvSpPr>
                  <a:spLocks noChangeArrowheads="1"/>
                </p:cNvSpPr>
                <p:nvPr/>
              </p:nvSpPr>
              <p:spPr bwMode="auto">
                <a:xfrm>
                  <a:off x="28" y="1957"/>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Lanas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61" name="Rectangle 93"/>
                <p:cNvSpPr>
                  <a:spLocks noChangeArrowheads="1"/>
                </p:cNvSpPr>
                <p:nvPr/>
              </p:nvSpPr>
              <p:spPr bwMode="auto">
                <a:xfrm>
                  <a:off x="0" y="1957"/>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64" name="Group 96"/>
              <p:cNvGrpSpPr>
                <a:grpSpLocks/>
              </p:cNvGrpSpPr>
              <p:nvPr/>
            </p:nvGrpSpPr>
            <p:grpSpPr bwMode="auto">
              <a:xfrm>
                <a:off x="770" y="1957"/>
                <a:ext cx="770" cy="403"/>
                <a:chOff x="770" y="1957"/>
                <a:chExt cx="770" cy="403"/>
              </a:xfrm>
            </p:grpSpPr>
            <p:sp>
              <p:nvSpPr>
                <p:cNvPr id="135189" name="Rectangle 21"/>
                <p:cNvSpPr>
                  <a:spLocks noChangeArrowheads="1"/>
                </p:cNvSpPr>
                <p:nvPr/>
              </p:nvSpPr>
              <p:spPr bwMode="auto">
                <a:xfrm>
                  <a:off x="798" y="1957"/>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40 Kg.</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63" name="Rectangle 95"/>
                <p:cNvSpPr>
                  <a:spLocks noChangeArrowheads="1"/>
                </p:cNvSpPr>
                <p:nvPr/>
              </p:nvSpPr>
              <p:spPr bwMode="auto">
                <a:xfrm>
                  <a:off x="770" y="1957"/>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66" name="Group 98"/>
              <p:cNvGrpSpPr>
                <a:grpSpLocks/>
              </p:cNvGrpSpPr>
              <p:nvPr/>
            </p:nvGrpSpPr>
            <p:grpSpPr bwMode="auto">
              <a:xfrm>
                <a:off x="1540" y="1957"/>
                <a:ext cx="770" cy="403"/>
                <a:chOff x="1540" y="1957"/>
                <a:chExt cx="770" cy="403"/>
              </a:xfrm>
            </p:grpSpPr>
            <p:sp>
              <p:nvSpPr>
                <p:cNvPr id="135190" name="Rectangle 22"/>
                <p:cNvSpPr>
                  <a:spLocks noChangeArrowheads="1"/>
                </p:cNvSpPr>
                <p:nvPr/>
              </p:nvSpPr>
              <p:spPr bwMode="auto">
                <a:xfrm>
                  <a:off x="1568" y="1957"/>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$ 36 /1Kg.</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65" name="Rectangle 97"/>
                <p:cNvSpPr>
                  <a:spLocks noChangeArrowheads="1"/>
                </p:cNvSpPr>
                <p:nvPr/>
              </p:nvSpPr>
              <p:spPr bwMode="auto">
                <a:xfrm>
                  <a:off x="1540" y="1957"/>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68" name="Group 100"/>
              <p:cNvGrpSpPr>
                <a:grpSpLocks/>
              </p:cNvGrpSpPr>
              <p:nvPr/>
            </p:nvGrpSpPr>
            <p:grpSpPr bwMode="auto">
              <a:xfrm>
                <a:off x="2310" y="1957"/>
                <a:ext cx="770" cy="403"/>
                <a:chOff x="2310" y="1957"/>
                <a:chExt cx="770" cy="403"/>
              </a:xfrm>
            </p:grpSpPr>
            <p:sp>
              <p:nvSpPr>
                <p:cNvPr id="135191" name="Rectangle 23"/>
                <p:cNvSpPr>
                  <a:spLocks noChangeArrowheads="1"/>
                </p:cNvSpPr>
                <p:nvPr/>
              </p:nvSpPr>
              <p:spPr bwMode="auto">
                <a:xfrm>
                  <a:off x="2338" y="1957"/>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$ 1440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67" name="Rectangle 99"/>
                <p:cNvSpPr>
                  <a:spLocks noChangeArrowheads="1"/>
                </p:cNvSpPr>
                <p:nvPr/>
              </p:nvSpPr>
              <p:spPr bwMode="auto">
                <a:xfrm>
                  <a:off x="2310" y="1957"/>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70" name="Group 102"/>
              <p:cNvGrpSpPr>
                <a:grpSpLocks/>
              </p:cNvGrpSpPr>
              <p:nvPr/>
            </p:nvGrpSpPr>
            <p:grpSpPr bwMode="auto">
              <a:xfrm>
                <a:off x="0" y="2360"/>
                <a:ext cx="770" cy="403"/>
                <a:chOff x="0" y="2360"/>
                <a:chExt cx="770" cy="403"/>
              </a:xfrm>
            </p:grpSpPr>
            <p:sp>
              <p:nvSpPr>
                <p:cNvPr id="135192" name="Rectangle 24"/>
                <p:cNvSpPr>
                  <a:spLocks noChangeArrowheads="1"/>
                </p:cNvSpPr>
                <p:nvPr/>
              </p:nvSpPr>
              <p:spPr bwMode="auto">
                <a:xfrm>
                  <a:off x="28" y="2360"/>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Hilos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69" name="Rectangle 101"/>
                <p:cNvSpPr>
                  <a:spLocks noChangeArrowheads="1"/>
                </p:cNvSpPr>
                <p:nvPr/>
              </p:nvSpPr>
              <p:spPr bwMode="auto">
                <a:xfrm>
                  <a:off x="0" y="236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72" name="Group 104"/>
              <p:cNvGrpSpPr>
                <a:grpSpLocks/>
              </p:cNvGrpSpPr>
              <p:nvPr/>
            </p:nvGrpSpPr>
            <p:grpSpPr bwMode="auto">
              <a:xfrm>
                <a:off x="770" y="2360"/>
                <a:ext cx="770" cy="403"/>
                <a:chOff x="770" y="2360"/>
                <a:chExt cx="770" cy="403"/>
              </a:xfrm>
            </p:grpSpPr>
            <p:sp>
              <p:nvSpPr>
                <p:cNvPr id="135193" name="Rectangle 25"/>
                <p:cNvSpPr>
                  <a:spLocks noChangeArrowheads="1"/>
                </p:cNvSpPr>
                <p:nvPr/>
              </p:nvSpPr>
              <p:spPr bwMode="auto">
                <a:xfrm>
                  <a:off x="798" y="2360"/>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40 Kg.</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71" name="Rectangle 103"/>
                <p:cNvSpPr>
                  <a:spLocks noChangeArrowheads="1"/>
                </p:cNvSpPr>
                <p:nvPr/>
              </p:nvSpPr>
              <p:spPr bwMode="auto">
                <a:xfrm>
                  <a:off x="770" y="236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74" name="Group 106"/>
              <p:cNvGrpSpPr>
                <a:grpSpLocks/>
              </p:cNvGrpSpPr>
              <p:nvPr/>
            </p:nvGrpSpPr>
            <p:grpSpPr bwMode="auto">
              <a:xfrm>
                <a:off x="1540" y="2360"/>
                <a:ext cx="770" cy="403"/>
                <a:chOff x="1540" y="2360"/>
                <a:chExt cx="770" cy="403"/>
              </a:xfrm>
            </p:grpSpPr>
            <p:sp>
              <p:nvSpPr>
                <p:cNvPr id="135194" name="Rectangle 26"/>
                <p:cNvSpPr>
                  <a:spLocks noChangeArrowheads="1"/>
                </p:cNvSpPr>
                <p:nvPr/>
              </p:nvSpPr>
              <p:spPr bwMode="auto">
                <a:xfrm>
                  <a:off x="1568" y="2360"/>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$ 35/1Kg</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73" name="Rectangle 105"/>
                <p:cNvSpPr>
                  <a:spLocks noChangeArrowheads="1"/>
                </p:cNvSpPr>
                <p:nvPr/>
              </p:nvSpPr>
              <p:spPr bwMode="auto">
                <a:xfrm>
                  <a:off x="1540" y="236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76" name="Group 108"/>
              <p:cNvGrpSpPr>
                <a:grpSpLocks/>
              </p:cNvGrpSpPr>
              <p:nvPr/>
            </p:nvGrpSpPr>
            <p:grpSpPr bwMode="auto">
              <a:xfrm>
                <a:off x="2310" y="2360"/>
                <a:ext cx="770" cy="403"/>
                <a:chOff x="2310" y="2360"/>
                <a:chExt cx="770" cy="403"/>
              </a:xfrm>
            </p:grpSpPr>
            <p:sp>
              <p:nvSpPr>
                <p:cNvPr id="135195" name="Rectangle 27"/>
                <p:cNvSpPr>
                  <a:spLocks noChangeArrowheads="1"/>
                </p:cNvSpPr>
                <p:nvPr/>
              </p:nvSpPr>
              <p:spPr bwMode="auto">
                <a:xfrm>
                  <a:off x="2338" y="2360"/>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$ 1400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75" name="Rectangle 107"/>
                <p:cNvSpPr>
                  <a:spLocks noChangeArrowheads="1"/>
                </p:cNvSpPr>
                <p:nvPr/>
              </p:nvSpPr>
              <p:spPr bwMode="auto">
                <a:xfrm>
                  <a:off x="2310" y="236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78" name="Group 110"/>
              <p:cNvGrpSpPr>
                <a:grpSpLocks/>
              </p:cNvGrpSpPr>
              <p:nvPr/>
            </p:nvGrpSpPr>
            <p:grpSpPr bwMode="auto">
              <a:xfrm>
                <a:off x="0" y="2763"/>
                <a:ext cx="770" cy="518"/>
                <a:chOff x="0" y="2763"/>
                <a:chExt cx="770" cy="518"/>
              </a:xfrm>
            </p:grpSpPr>
            <p:sp>
              <p:nvSpPr>
                <p:cNvPr id="135196" name="Rectangle 28"/>
                <p:cNvSpPr>
                  <a:spLocks noChangeArrowheads="1"/>
                </p:cNvSpPr>
                <p:nvPr/>
              </p:nvSpPr>
              <p:spPr bwMode="auto">
                <a:xfrm>
                  <a:off x="28" y="276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Hilos de costura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77" name="Rectangle 109"/>
                <p:cNvSpPr>
                  <a:spLocks noChangeArrowheads="1"/>
                </p:cNvSpPr>
                <p:nvPr/>
              </p:nvSpPr>
              <p:spPr bwMode="auto">
                <a:xfrm>
                  <a:off x="0" y="276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80" name="Group 112"/>
              <p:cNvGrpSpPr>
                <a:grpSpLocks/>
              </p:cNvGrpSpPr>
              <p:nvPr/>
            </p:nvGrpSpPr>
            <p:grpSpPr bwMode="auto">
              <a:xfrm>
                <a:off x="770" y="2763"/>
                <a:ext cx="770" cy="518"/>
                <a:chOff x="770" y="2763"/>
                <a:chExt cx="770" cy="518"/>
              </a:xfrm>
            </p:grpSpPr>
            <p:sp>
              <p:nvSpPr>
                <p:cNvPr id="135197" name="Rectangle 29"/>
                <p:cNvSpPr>
                  <a:spLocks noChangeArrowheads="1"/>
                </p:cNvSpPr>
                <p:nvPr/>
              </p:nvSpPr>
              <p:spPr bwMode="auto">
                <a:xfrm>
                  <a:off x="798" y="276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20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79" name="Rectangle 111"/>
                <p:cNvSpPr>
                  <a:spLocks noChangeArrowheads="1"/>
                </p:cNvSpPr>
                <p:nvPr/>
              </p:nvSpPr>
              <p:spPr bwMode="auto">
                <a:xfrm>
                  <a:off x="770" y="276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82" name="Group 114"/>
              <p:cNvGrpSpPr>
                <a:grpSpLocks/>
              </p:cNvGrpSpPr>
              <p:nvPr/>
            </p:nvGrpSpPr>
            <p:grpSpPr bwMode="auto">
              <a:xfrm>
                <a:off x="1540" y="2763"/>
                <a:ext cx="770" cy="518"/>
                <a:chOff x="1540" y="2763"/>
                <a:chExt cx="770" cy="518"/>
              </a:xfrm>
            </p:grpSpPr>
            <p:sp>
              <p:nvSpPr>
                <p:cNvPr id="135198" name="Rectangle 30"/>
                <p:cNvSpPr>
                  <a:spLocks noChangeArrowheads="1"/>
                </p:cNvSpPr>
                <p:nvPr/>
              </p:nvSpPr>
              <p:spPr bwMode="auto">
                <a:xfrm>
                  <a:off x="1568" y="276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$ 2,50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81" name="Rectangle 113"/>
                <p:cNvSpPr>
                  <a:spLocks noChangeArrowheads="1"/>
                </p:cNvSpPr>
                <p:nvPr/>
              </p:nvSpPr>
              <p:spPr bwMode="auto">
                <a:xfrm>
                  <a:off x="1540" y="276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84" name="Group 116"/>
              <p:cNvGrpSpPr>
                <a:grpSpLocks/>
              </p:cNvGrpSpPr>
              <p:nvPr/>
            </p:nvGrpSpPr>
            <p:grpSpPr bwMode="auto">
              <a:xfrm>
                <a:off x="2310" y="2763"/>
                <a:ext cx="770" cy="518"/>
                <a:chOff x="2310" y="2763"/>
                <a:chExt cx="770" cy="518"/>
              </a:xfrm>
            </p:grpSpPr>
            <p:sp>
              <p:nvSpPr>
                <p:cNvPr id="135199" name="Rectangle 31"/>
                <p:cNvSpPr>
                  <a:spLocks noChangeArrowheads="1"/>
                </p:cNvSpPr>
                <p:nvPr/>
              </p:nvSpPr>
              <p:spPr bwMode="auto">
                <a:xfrm>
                  <a:off x="2338" y="276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83" name="Rectangle 115"/>
                <p:cNvSpPr>
                  <a:spLocks noChangeArrowheads="1"/>
                </p:cNvSpPr>
                <p:nvPr/>
              </p:nvSpPr>
              <p:spPr bwMode="auto">
                <a:xfrm>
                  <a:off x="2310" y="276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86" name="Group 118"/>
              <p:cNvGrpSpPr>
                <a:grpSpLocks/>
              </p:cNvGrpSpPr>
              <p:nvPr/>
            </p:nvGrpSpPr>
            <p:grpSpPr bwMode="auto">
              <a:xfrm>
                <a:off x="0" y="3281"/>
                <a:ext cx="770" cy="403"/>
                <a:chOff x="0" y="3281"/>
                <a:chExt cx="770" cy="403"/>
              </a:xfrm>
            </p:grpSpPr>
            <p:sp>
              <p:nvSpPr>
                <p:cNvPr id="135200" name="Rectangle 32"/>
                <p:cNvSpPr>
                  <a:spLocks noChangeArrowheads="1"/>
                </p:cNvSpPr>
                <p:nvPr/>
              </p:nvSpPr>
              <p:spPr bwMode="auto">
                <a:xfrm>
                  <a:off x="28" y="3281"/>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Cierres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85" name="Rectangle 117"/>
                <p:cNvSpPr>
                  <a:spLocks noChangeArrowheads="1"/>
                </p:cNvSpPr>
                <p:nvPr/>
              </p:nvSpPr>
              <p:spPr bwMode="auto">
                <a:xfrm>
                  <a:off x="0" y="3281"/>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88" name="Group 120"/>
              <p:cNvGrpSpPr>
                <a:grpSpLocks/>
              </p:cNvGrpSpPr>
              <p:nvPr/>
            </p:nvGrpSpPr>
            <p:grpSpPr bwMode="auto">
              <a:xfrm>
                <a:off x="770" y="3281"/>
                <a:ext cx="770" cy="403"/>
                <a:chOff x="770" y="3281"/>
                <a:chExt cx="770" cy="403"/>
              </a:xfrm>
            </p:grpSpPr>
            <p:sp>
              <p:nvSpPr>
                <p:cNvPr id="135201" name="Rectangle 33"/>
                <p:cNvSpPr>
                  <a:spLocks noChangeArrowheads="1"/>
                </p:cNvSpPr>
                <p:nvPr/>
              </p:nvSpPr>
              <p:spPr bwMode="auto">
                <a:xfrm>
                  <a:off x="798" y="3281"/>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30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87" name="Rectangle 119"/>
                <p:cNvSpPr>
                  <a:spLocks noChangeArrowheads="1"/>
                </p:cNvSpPr>
                <p:nvPr/>
              </p:nvSpPr>
              <p:spPr bwMode="auto">
                <a:xfrm>
                  <a:off x="770" y="3281"/>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90" name="Group 122"/>
              <p:cNvGrpSpPr>
                <a:grpSpLocks/>
              </p:cNvGrpSpPr>
              <p:nvPr/>
            </p:nvGrpSpPr>
            <p:grpSpPr bwMode="auto">
              <a:xfrm>
                <a:off x="1540" y="3281"/>
                <a:ext cx="770" cy="403"/>
                <a:chOff x="1540" y="3281"/>
                <a:chExt cx="770" cy="403"/>
              </a:xfrm>
            </p:grpSpPr>
            <p:sp>
              <p:nvSpPr>
                <p:cNvPr id="135202" name="Rectangle 34"/>
                <p:cNvSpPr>
                  <a:spLocks noChangeArrowheads="1"/>
                </p:cNvSpPr>
                <p:nvPr/>
              </p:nvSpPr>
              <p:spPr bwMode="auto">
                <a:xfrm>
                  <a:off x="1568" y="3281"/>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$ 2</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89" name="Rectangle 121"/>
                <p:cNvSpPr>
                  <a:spLocks noChangeArrowheads="1"/>
                </p:cNvSpPr>
                <p:nvPr/>
              </p:nvSpPr>
              <p:spPr bwMode="auto">
                <a:xfrm>
                  <a:off x="1540" y="3281"/>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92" name="Group 124"/>
              <p:cNvGrpSpPr>
                <a:grpSpLocks/>
              </p:cNvGrpSpPr>
              <p:nvPr/>
            </p:nvGrpSpPr>
            <p:grpSpPr bwMode="auto">
              <a:xfrm>
                <a:off x="2310" y="3281"/>
                <a:ext cx="770" cy="403"/>
                <a:chOff x="2310" y="3281"/>
                <a:chExt cx="770" cy="403"/>
              </a:xfrm>
            </p:grpSpPr>
            <p:sp>
              <p:nvSpPr>
                <p:cNvPr id="135203" name="Rectangle 35"/>
                <p:cNvSpPr>
                  <a:spLocks noChangeArrowheads="1"/>
                </p:cNvSpPr>
                <p:nvPr/>
              </p:nvSpPr>
              <p:spPr bwMode="auto">
                <a:xfrm>
                  <a:off x="2338" y="3281"/>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$ 60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91" name="Rectangle 123"/>
                <p:cNvSpPr>
                  <a:spLocks noChangeArrowheads="1"/>
                </p:cNvSpPr>
                <p:nvPr/>
              </p:nvSpPr>
              <p:spPr bwMode="auto">
                <a:xfrm>
                  <a:off x="2310" y="3281"/>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94" name="Group 126"/>
              <p:cNvGrpSpPr>
                <a:grpSpLocks/>
              </p:cNvGrpSpPr>
              <p:nvPr/>
            </p:nvGrpSpPr>
            <p:grpSpPr bwMode="auto">
              <a:xfrm>
                <a:off x="0" y="3684"/>
                <a:ext cx="770" cy="403"/>
                <a:chOff x="0" y="3684"/>
                <a:chExt cx="770" cy="403"/>
              </a:xfrm>
            </p:grpSpPr>
            <p:sp>
              <p:nvSpPr>
                <p:cNvPr id="135204" name="Rectangle 36"/>
                <p:cNvSpPr>
                  <a:spLocks noChangeArrowheads="1"/>
                </p:cNvSpPr>
                <p:nvPr/>
              </p:nvSpPr>
              <p:spPr bwMode="auto">
                <a:xfrm>
                  <a:off x="28" y="3684"/>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Botones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93" name="Rectangle 125"/>
                <p:cNvSpPr>
                  <a:spLocks noChangeArrowheads="1"/>
                </p:cNvSpPr>
                <p:nvPr/>
              </p:nvSpPr>
              <p:spPr bwMode="auto">
                <a:xfrm>
                  <a:off x="0" y="3684"/>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96" name="Group 128"/>
              <p:cNvGrpSpPr>
                <a:grpSpLocks/>
              </p:cNvGrpSpPr>
              <p:nvPr/>
            </p:nvGrpSpPr>
            <p:grpSpPr bwMode="auto">
              <a:xfrm>
                <a:off x="770" y="3684"/>
                <a:ext cx="770" cy="403"/>
                <a:chOff x="770" y="3684"/>
                <a:chExt cx="770" cy="403"/>
              </a:xfrm>
            </p:grpSpPr>
            <p:sp>
              <p:nvSpPr>
                <p:cNvPr id="135205" name="Rectangle 37"/>
                <p:cNvSpPr>
                  <a:spLocks noChangeArrowheads="1"/>
                </p:cNvSpPr>
                <p:nvPr/>
              </p:nvSpPr>
              <p:spPr bwMode="auto">
                <a:xfrm>
                  <a:off x="798" y="3684"/>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30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95" name="Rectangle 127"/>
                <p:cNvSpPr>
                  <a:spLocks noChangeArrowheads="1"/>
                </p:cNvSpPr>
                <p:nvPr/>
              </p:nvSpPr>
              <p:spPr bwMode="auto">
                <a:xfrm>
                  <a:off x="770" y="3684"/>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298" name="Group 130"/>
              <p:cNvGrpSpPr>
                <a:grpSpLocks/>
              </p:cNvGrpSpPr>
              <p:nvPr/>
            </p:nvGrpSpPr>
            <p:grpSpPr bwMode="auto">
              <a:xfrm>
                <a:off x="1540" y="3684"/>
                <a:ext cx="770" cy="403"/>
                <a:chOff x="1540" y="3684"/>
                <a:chExt cx="770" cy="403"/>
              </a:xfrm>
            </p:grpSpPr>
            <p:sp>
              <p:nvSpPr>
                <p:cNvPr id="135206" name="Rectangle 38"/>
                <p:cNvSpPr>
                  <a:spLocks noChangeArrowheads="1"/>
                </p:cNvSpPr>
                <p:nvPr/>
              </p:nvSpPr>
              <p:spPr bwMode="auto">
                <a:xfrm>
                  <a:off x="1568" y="3684"/>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$ 0,50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97" name="Rectangle 129"/>
                <p:cNvSpPr>
                  <a:spLocks noChangeArrowheads="1"/>
                </p:cNvSpPr>
                <p:nvPr/>
              </p:nvSpPr>
              <p:spPr bwMode="auto">
                <a:xfrm>
                  <a:off x="1540" y="3684"/>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00" name="Group 132"/>
              <p:cNvGrpSpPr>
                <a:grpSpLocks/>
              </p:cNvGrpSpPr>
              <p:nvPr/>
            </p:nvGrpSpPr>
            <p:grpSpPr bwMode="auto">
              <a:xfrm>
                <a:off x="2310" y="3684"/>
                <a:ext cx="770" cy="403"/>
                <a:chOff x="2310" y="3684"/>
                <a:chExt cx="770" cy="403"/>
              </a:xfrm>
            </p:grpSpPr>
            <p:sp>
              <p:nvSpPr>
                <p:cNvPr id="135207" name="Rectangle 39"/>
                <p:cNvSpPr>
                  <a:spLocks noChangeArrowheads="1"/>
                </p:cNvSpPr>
                <p:nvPr/>
              </p:nvSpPr>
              <p:spPr bwMode="auto">
                <a:xfrm>
                  <a:off x="2338" y="3684"/>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$ 15</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299" name="Rectangle 131"/>
                <p:cNvSpPr>
                  <a:spLocks noChangeArrowheads="1"/>
                </p:cNvSpPr>
                <p:nvPr/>
              </p:nvSpPr>
              <p:spPr bwMode="auto">
                <a:xfrm>
                  <a:off x="2310" y="3684"/>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02" name="Group 134"/>
              <p:cNvGrpSpPr>
                <a:grpSpLocks/>
              </p:cNvGrpSpPr>
              <p:nvPr/>
            </p:nvGrpSpPr>
            <p:grpSpPr bwMode="auto">
              <a:xfrm>
                <a:off x="0" y="4087"/>
                <a:ext cx="770" cy="403"/>
                <a:chOff x="0" y="4087"/>
                <a:chExt cx="770" cy="403"/>
              </a:xfrm>
            </p:grpSpPr>
            <p:sp>
              <p:nvSpPr>
                <p:cNvPr id="135208" name="Rectangle 40"/>
                <p:cNvSpPr>
                  <a:spLocks noChangeArrowheads="1"/>
                </p:cNvSpPr>
                <p:nvPr/>
              </p:nvSpPr>
              <p:spPr bwMode="auto">
                <a:xfrm>
                  <a:off x="28" y="4087"/>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Telar</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01" name="Rectangle 133"/>
                <p:cNvSpPr>
                  <a:spLocks noChangeArrowheads="1"/>
                </p:cNvSpPr>
                <p:nvPr/>
              </p:nvSpPr>
              <p:spPr bwMode="auto">
                <a:xfrm>
                  <a:off x="0" y="4087"/>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04" name="Group 136"/>
              <p:cNvGrpSpPr>
                <a:grpSpLocks/>
              </p:cNvGrpSpPr>
              <p:nvPr/>
            </p:nvGrpSpPr>
            <p:grpSpPr bwMode="auto">
              <a:xfrm>
                <a:off x="770" y="4087"/>
                <a:ext cx="770" cy="403"/>
                <a:chOff x="770" y="4087"/>
                <a:chExt cx="770" cy="403"/>
              </a:xfrm>
            </p:grpSpPr>
            <p:sp>
              <p:nvSpPr>
                <p:cNvPr id="135209" name="Rectangle 41"/>
                <p:cNvSpPr>
                  <a:spLocks noChangeArrowheads="1"/>
                </p:cNvSpPr>
                <p:nvPr/>
              </p:nvSpPr>
              <p:spPr bwMode="auto">
                <a:xfrm>
                  <a:off x="798" y="4087"/>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03" name="Rectangle 135"/>
                <p:cNvSpPr>
                  <a:spLocks noChangeArrowheads="1"/>
                </p:cNvSpPr>
                <p:nvPr/>
              </p:nvSpPr>
              <p:spPr bwMode="auto">
                <a:xfrm>
                  <a:off x="770" y="4087"/>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06" name="Group 138"/>
              <p:cNvGrpSpPr>
                <a:grpSpLocks/>
              </p:cNvGrpSpPr>
              <p:nvPr/>
            </p:nvGrpSpPr>
            <p:grpSpPr bwMode="auto">
              <a:xfrm>
                <a:off x="1540" y="4087"/>
                <a:ext cx="770" cy="403"/>
                <a:chOff x="1540" y="4087"/>
                <a:chExt cx="770" cy="403"/>
              </a:xfrm>
            </p:grpSpPr>
            <p:sp>
              <p:nvSpPr>
                <p:cNvPr id="135210" name="Rectangle 42"/>
                <p:cNvSpPr>
                  <a:spLocks noChangeArrowheads="1"/>
                </p:cNvSpPr>
                <p:nvPr/>
              </p:nvSpPr>
              <p:spPr bwMode="auto">
                <a:xfrm>
                  <a:off x="1568" y="4087"/>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$ 150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05" name="Rectangle 137"/>
                <p:cNvSpPr>
                  <a:spLocks noChangeArrowheads="1"/>
                </p:cNvSpPr>
                <p:nvPr/>
              </p:nvSpPr>
              <p:spPr bwMode="auto">
                <a:xfrm>
                  <a:off x="1540" y="4087"/>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08" name="Group 140"/>
              <p:cNvGrpSpPr>
                <a:grpSpLocks/>
              </p:cNvGrpSpPr>
              <p:nvPr/>
            </p:nvGrpSpPr>
            <p:grpSpPr bwMode="auto">
              <a:xfrm>
                <a:off x="2310" y="4087"/>
                <a:ext cx="770" cy="403"/>
                <a:chOff x="2310" y="4087"/>
                <a:chExt cx="770" cy="403"/>
              </a:xfrm>
            </p:grpSpPr>
            <p:sp>
              <p:nvSpPr>
                <p:cNvPr id="135211" name="Rectangle 43"/>
                <p:cNvSpPr>
                  <a:spLocks noChangeArrowheads="1"/>
                </p:cNvSpPr>
                <p:nvPr/>
              </p:nvSpPr>
              <p:spPr bwMode="auto">
                <a:xfrm>
                  <a:off x="2338" y="4087"/>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$ 150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07" name="Rectangle 139"/>
                <p:cNvSpPr>
                  <a:spLocks noChangeArrowheads="1"/>
                </p:cNvSpPr>
                <p:nvPr/>
              </p:nvSpPr>
              <p:spPr bwMode="auto">
                <a:xfrm>
                  <a:off x="2310" y="4087"/>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10" name="Group 142"/>
              <p:cNvGrpSpPr>
                <a:grpSpLocks/>
              </p:cNvGrpSpPr>
              <p:nvPr/>
            </p:nvGrpSpPr>
            <p:grpSpPr bwMode="auto">
              <a:xfrm>
                <a:off x="0" y="4490"/>
                <a:ext cx="770" cy="403"/>
                <a:chOff x="0" y="4490"/>
                <a:chExt cx="770" cy="403"/>
              </a:xfrm>
            </p:grpSpPr>
            <p:sp>
              <p:nvSpPr>
                <p:cNvPr id="135212" name="Rectangle 44"/>
                <p:cNvSpPr>
                  <a:spLocks noChangeArrowheads="1"/>
                </p:cNvSpPr>
                <p:nvPr/>
              </p:nvSpPr>
              <p:spPr bwMode="auto">
                <a:xfrm>
                  <a:off x="28" y="4490"/>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Cintas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09" name="Rectangle 141"/>
                <p:cNvSpPr>
                  <a:spLocks noChangeArrowheads="1"/>
                </p:cNvSpPr>
                <p:nvPr/>
              </p:nvSpPr>
              <p:spPr bwMode="auto">
                <a:xfrm>
                  <a:off x="0" y="449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12" name="Group 144"/>
              <p:cNvGrpSpPr>
                <a:grpSpLocks/>
              </p:cNvGrpSpPr>
              <p:nvPr/>
            </p:nvGrpSpPr>
            <p:grpSpPr bwMode="auto">
              <a:xfrm>
                <a:off x="770" y="4490"/>
                <a:ext cx="770" cy="403"/>
                <a:chOff x="770" y="4490"/>
                <a:chExt cx="770" cy="403"/>
              </a:xfrm>
            </p:grpSpPr>
            <p:sp>
              <p:nvSpPr>
                <p:cNvPr id="135213" name="Rectangle 45"/>
                <p:cNvSpPr>
                  <a:spLocks noChangeArrowheads="1"/>
                </p:cNvSpPr>
                <p:nvPr/>
              </p:nvSpPr>
              <p:spPr bwMode="auto">
                <a:xfrm>
                  <a:off x="798" y="4490"/>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4 m</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11" name="Rectangle 143"/>
                <p:cNvSpPr>
                  <a:spLocks noChangeArrowheads="1"/>
                </p:cNvSpPr>
                <p:nvPr/>
              </p:nvSpPr>
              <p:spPr bwMode="auto">
                <a:xfrm>
                  <a:off x="770" y="449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14" name="Group 146"/>
              <p:cNvGrpSpPr>
                <a:grpSpLocks/>
              </p:cNvGrpSpPr>
              <p:nvPr/>
            </p:nvGrpSpPr>
            <p:grpSpPr bwMode="auto">
              <a:xfrm>
                <a:off x="1540" y="4490"/>
                <a:ext cx="770" cy="403"/>
                <a:chOff x="1540" y="4490"/>
                <a:chExt cx="770" cy="403"/>
              </a:xfrm>
            </p:grpSpPr>
            <p:sp>
              <p:nvSpPr>
                <p:cNvPr id="135214" name="Rectangle 46"/>
                <p:cNvSpPr>
                  <a:spLocks noChangeArrowheads="1"/>
                </p:cNvSpPr>
                <p:nvPr/>
              </p:nvSpPr>
              <p:spPr bwMode="auto">
                <a:xfrm>
                  <a:off x="1568" y="4490"/>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$ 0,20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13" name="Rectangle 145"/>
                <p:cNvSpPr>
                  <a:spLocks noChangeArrowheads="1"/>
                </p:cNvSpPr>
                <p:nvPr/>
              </p:nvSpPr>
              <p:spPr bwMode="auto">
                <a:xfrm>
                  <a:off x="1540" y="449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16" name="Group 148"/>
              <p:cNvGrpSpPr>
                <a:grpSpLocks/>
              </p:cNvGrpSpPr>
              <p:nvPr/>
            </p:nvGrpSpPr>
            <p:grpSpPr bwMode="auto">
              <a:xfrm>
                <a:off x="2310" y="4490"/>
                <a:ext cx="770" cy="403"/>
                <a:chOff x="2310" y="4490"/>
                <a:chExt cx="770" cy="403"/>
              </a:xfrm>
            </p:grpSpPr>
            <p:sp>
              <p:nvSpPr>
                <p:cNvPr id="135215" name="Rectangle 47"/>
                <p:cNvSpPr>
                  <a:spLocks noChangeArrowheads="1"/>
                </p:cNvSpPr>
                <p:nvPr/>
              </p:nvSpPr>
              <p:spPr bwMode="auto">
                <a:xfrm>
                  <a:off x="2338" y="4490"/>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$ 0,80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15" name="Rectangle 147"/>
                <p:cNvSpPr>
                  <a:spLocks noChangeArrowheads="1"/>
                </p:cNvSpPr>
                <p:nvPr/>
              </p:nvSpPr>
              <p:spPr bwMode="auto">
                <a:xfrm>
                  <a:off x="2310" y="449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18" name="Group 150"/>
              <p:cNvGrpSpPr>
                <a:grpSpLocks/>
              </p:cNvGrpSpPr>
              <p:nvPr/>
            </p:nvGrpSpPr>
            <p:grpSpPr bwMode="auto">
              <a:xfrm>
                <a:off x="0" y="4893"/>
                <a:ext cx="770" cy="518"/>
                <a:chOff x="0" y="4893"/>
                <a:chExt cx="770" cy="518"/>
              </a:xfrm>
            </p:grpSpPr>
            <p:sp>
              <p:nvSpPr>
                <p:cNvPr id="135216" name="Rectangle 48"/>
                <p:cNvSpPr>
                  <a:spLocks noChangeArrowheads="1"/>
                </p:cNvSpPr>
                <p:nvPr/>
              </p:nvSpPr>
              <p:spPr bwMode="auto">
                <a:xfrm>
                  <a:off x="28" y="489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Máquina de coser</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17" name="Rectangle 149"/>
                <p:cNvSpPr>
                  <a:spLocks noChangeArrowheads="1"/>
                </p:cNvSpPr>
                <p:nvPr/>
              </p:nvSpPr>
              <p:spPr bwMode="auto">
                <a:xfrm>
                  <a:off x="0" y="489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20" name="Group 152"/>
              <p:cNvGrpSpPr>
                <a:grpSpLocks/>
              </p:cNvGrpSpPr>
              <p:nvPr/>
            </p:nvGrpSpPr>
            <p:grpSpPr bwMode="auto">
              <a:xfrm>
                <a:off x="770" y="4893"/>
                <a:ext cx="770" cy="518"/>
                <a:chOff x="770" y="4893"/>
                <a:chExt cx="770" cy="518"/>
              </a:xfrm>
            </p:grpSpPr>
            <p:sp>
              <p:nvSpPr>
                <p:cNvPr id="135217" name="Rectangle 49"/>
                <p:cNvSpPr>
                  <a:spLocks noChangeArrowheads="1"/>
                </p:cNvSpPr>
                <p:nvPr/>
              </p:nvSpPr>
              <p:spPr bwMode="auto">
                <a:xfrm>
                  <a:off x="798" y="489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1</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19" name="Rectangle 151"/>
                <p:cNvSpPr>
                  <a:spLocks noChangeArrowheads="1"/>
                </p:cNvSpPr>
                <p:nvPr/>
              </p:nvSpPr>
              <p:spPr bwMode="auto">
                <a:xfrm>
                  <a:off x="770" y="489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22" name="Group 154"/>
              <p:cNvGrpSpPr>
                <a:grpSpLocks/>
              </p:cNvGrpSpPr>
              <p:nvPr/>
            </p:nvGrpSpPr>
            <p:grpSpPr bwMode="auto">
              <a:xfrm>
                <a:off x="1540" y="4893"/>
                <a:ext cx="770" cy="518"/>
                <a:chOff x="1540" y="4893"/>
                <a:chExt cx="770" cy="518"/>
              </a:xfrm>
            </p:grpSpPr>
            <p:sp>
              <p:nvSpPr>
                <p:cNvPr id="135218" name="Rectangle 50"/>
                <p:cNvSpPr>
                  <a:spLocks noChangeArrowheads="1"/>
                </p:cNvSpPr>
                <p:nvPr/>
              </p:nvSpPr>
              <p:spPr bwMode="auto">
                <a:xfrm>
                  <a:off x="1568" y="489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$ 2800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21" name="Rectangle 153"/>
                <p:cNvSpPr>
                  <a:spLocks noChangeArrowheads="1"/>
                </p:cNvSpPr>
                <p:nvPr/>
              </p:nvSpPr>
              <p:spPr bwMode="auto">
                <a:xfrm>
                  <a:off x="1540" y="489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24" name="Group 156"/>
              <p:cNvGrpSpPr>
                <a:grpSpLocks/>
              </p:cNvGrpSpPr>
              <p:nvPr/>
            </p:nvGrpSpPr>
            <p:grpSpPr bwMode="auto">
              <a:xfrm>
                <a:off x="2310" y="4893"/>
                <a:ext cx="770" cy="518"/>
                <a:chOff x="2310" y="4893"/>
                <a:chExt cx="770" cy="518"/>
              </a:xfrm>
            </p:grpSpPr>
            <p:sp>
              <p:nvSpPr>
                <p:cNvPr id="135219" name="Rectangle 51"/>
                <p:cNvSpPr>
                  <a:spLocks noChangeArrowheads="1"/>
                </p:cNvSpPr>
                <p:nvPr/>
              </p:nvSpPr>
              <p:spPr bwMode="auto">
                <a:xfrm>
                  <a:off x="2338" y="4893"/>
                  <a:ext cx="71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$ 2800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23" name="Rectangle 155"/>
                <p:cNvSpPr>
                  <a:spLocks noChangeArrowheads="1"/>
                </p:cNvSpPr>
                <p:nvPr/>
              </p:nvSpPr>
              <p:spPr bwMode="auto">
                <a:xfrm>
                  <a:off x="2310" y="4893"/>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5328" name="Group 160"/>
              <p:cNvGrpSpPr>
                <a:grpSpLocks/>
              </p:cNvGrpSpPr>
              <p:nvPr/>
            </p:nvGrpSpPr>
            <p:grpSpPr bwMode="auto">
              <a:xfrm>
                <a:off x="0" y="5411"/>
                <a:ext cx="3080" cy="403"/>
                <a:chOff x="0" y="5411"/>
                <a:chExt cx="3080" cy="403"/>
              </a:xfrm>
            </p:grpSpPr>
            <p:sp>
              <p:nvSpPr>
                <p:cNvPr id="135327" name="Rectangle 159"/>
                <p:cNvSpPr>
                  <a:spLocks noChangeArrowheads="1"/>
                </p:cNvSpPr>
                <p:nvPr/>
              </p:nvSpPr>
              <p:spPr bwMode="auto">
                <a:xfrm>
                  <a:off x="0" y="5411"/>
                  <a:ext cx="3080"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5326" name="Group 158"/>
                <p:cNvGrpSpPr>
                  <a:grpSpLocks/>
                </p:cNvGrpSpPr>
                <p:nvPr/>
              </p:nvGrpSpPr>
              <p:grpSpPr bwMode="auto">
                <a:xfrm>
                  <a:off x="0" y="5411"/>
                  <a:ext cx="3080" cy="403"/>
                  <a:chOff x="0" y="5411"/>
                  <a:chExt cx="3080" cy="403"/>
                </a:xfrm>
              </p:grpSpPr>
              <p:sp>
                <p:nvSpPr>
                  <p:cNvPr id="135220" name="Rectangle 52"/>
                  <p:cNvSpPr>
                    <a:spLocks noChangeArrowheads="1"/>
                  </p:cNvSpPr>
                  <p:nvPr/>
                </p:nvSpPr>
                <p:spPr bwMode="auto">
                  <a:xfrm>
                    <a:off x="28" y="5411"/>
                    <a:ext cx="3024"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Total                                                                                 $ 6058,3</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5325" name="Rectangle 157"/>
                  <p:cNvSpPr>
                    <a:spLocks noChangeArrowheads="1"/>
                  </p:cNvSpPr>
                  <p:nvPr/>
                </p:nvSpPr>
                <p:spPr bwMode="auto">
                  <a:xfrm>
                    <a:off x="0" y="5411"/>
                    <a:ext cx="308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sp>
          <p:nvSpPr>
            <p:cNvPr id="135330" name="Rectangle 162"/>
            <p:cNvSpPr>
              <a:spLocks noChangeArrowheads="1"/>
            </p:cNvSpPr>
            <p:nvPr/>
          </p:nvSpPr>
          <p:spPr bwMode="auto">
            <a:xfrm>
              <a:off x="-3" y="-3"/>
              <a:ext cx="3086" cy="5820"/>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5170"/>
                                        </p:tgtEl>
                                        <p:attrNameLst>
                                          <p:attrName>style.visibility</p:attrName>
                                        </p:attrNameLst>
                                      </p:cBhvr>
                                      <p:to>
                                        <p:strVal val="visible"/>
                                      </p:to>
                                    </p:set>
                                    <p:anim calcmode="lin" valueType="num">
                                      <p:cBhvr additive="base">
                                        <p:cTn id="7" dur="500" fill="hold"/>
                                        <p:tgtEl>
                                          <p:spTgt spid="135170"/>
                                        </p:tgtEl>
                                        <p:attrNameLst>
                                          <p:attrName>ppt_x</p:attrName>
                                        </p:attrNameLst>
                                      </p:cBhvr>
                                      <p:tavLst>
                                        <p:tav tm="0">
                                          <p:val>
                                            <p:strVal val="0-#ppt_w/2"/>
                                          </p:val>
                                        </p:tav>
                                        <p:tav tm="100000">
                                          <p:val>
                                            <p:strVal val="#ppt_x"/>
                                          </p:val>
                                        </p:tav>
                                      </p:tavLst>
                                    </p:anim>
                                    <p:anim calcmode="lin" valueType="num">
                                      <p:cBhvr additive="base">
                                        <p:cTn id="8" dur="500" fill="hold"/>
                                        <p:tgtEl>
                                          <p:spTgt spid="1351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35171"/>
                                        </p:tgtEl>
                                        <p:attrNameLst>
                                          <p:attrName>style.visibility</p:attrName>
                                        </p:attrNameLst>
                                      </p:cBhvr>
                                      <p:to>
                                        <p:strVal val="visible"/>
                                      </p:to>
                                    </p:set>
                                    <p:anim calcmode="lin" valueType="num">
                                      <p:cBhvr additive="base">
                                        <p:cTn id="13" dur="500" fill="hold"/>
                                        <p:tgtEl>
                                          <p:spTgt spid="135171"/>
                                        </p:tgtEl>
                                        <p:attrNameLst>
                                          <p:attrName>ppt_x</p:attrName>
                                        </p:attrNameLst>
                                      </p:cBhvr>
                                      <p:tavLst>
                                        <p:tav tm="0">
                                          <p:val>
                                            <p:strVal val="0-#ppt_w/2"/>
                                          </p:val>
                                        </p:tav>
                                        <p:tav tm="100000">
                                          <p:val>
                                            <p:strVal val="#ppt_x"/>
                                          </p:val>
                                        </p:tav>
                                      </p:tavLst>
                                    </p:anim>
                                    <p:anim calcmode="lin" valueType="num">
                                      <p:cBhvr additive="base">
                                        <p:cTn id="14" dur="500" fill="hold"/>
                                        <p:tgtEl>
                                          <p:spTgt spid="13517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5331"/>
                                        </p:tgtEl>
                                        <p:attrNameLst>
                                          <p:attrName>style.visibility</p:attrName>
                                        </p:attrNameLst>
                                      </p:cBhvr>
                                      <p:to>
                                        <p:strVal val="visible"/>
                                      </p:to>
                                    </p:set>
                                    <p:anim calcmode="lin" valueType="num">
                                      <p:cBhvr additive="base">
                                        <p:cTn id="19" dur="500" fill="hold"/>
                                        <p:tgtEl>
                                          <p:spTgt spid="135331"/>
                                        </p:tgtEl>
                                        <p:attrNameLst>
                                          <p:attrName>ppt_x</p:attrName>
                                        </p:attrNameLst>
                                      </p:cBhvr>
                                      <p:tavLst>
                                        <p:tav tm="0">
                                          <p:val>
                                            <p:strVal val="0-#ppt_w/2"/>
                                          </p:val>
                                        </p:tav>
                                        <p:tav tm="100000">
                                          <p:val>
                                            <p:strVal val="#ppt_x"/>
                                          </p:val>
                                        </p:tav>
                                      </p:tavLst>
                                    </p:anim>
                                    <p:anim calcmode="lin" valueType="num">
                                      <p:cBhvr additive="base">
                                        <p:cTn id="20" dur="500" fill="hold"/>
                                        <p:tgtEl>
                                          <p:spTgt spid="1353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P spid="13517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173163" y="457200"/>
            <a:ext cx="7772400" cy="914400"/>
          </a:xfrm>
        </p:spPr>
        <p:txBody>
          <a:bodyPr/>
          <a:lstStyle/>
          <a:p>
            <a:r>
              <a:rPr lang="es-AR" sz="1800">
                <a:solidFill>
                  <a:schemeClr val="tx1"/>
                </a:solidFill>
              </a:rPr>
              <a:t>MATERIALES</a:t>
            </a:r>
            <a:endParaRPr lang="es-ES" sz="1800">
              <a:solidFill>
                <a:schemeClr val="tx1"/>
              </a:solidFill>
            </a:endParaRPr>
          </a:p>
        </p:txBody>
      </p:sp>
      <p:sp>
        <p:nvSpPr>
          <p:cNvPr id="136195" name="Rectangle 3"/>
          <p:cNvSpPr>
            <a:spLocks noGrp="1" noChangeArrowheads="1"/>
          </p:cNvSpPr>
          <p:nvPr>
            <p:ph type="chart" idx="1"/>
          </p:nvPr>
        </p:nvSpPr>
        <p:spPr>
          <a:xfrm>
            <a:off x="1143000" y="1524000"/>
            <a:ext cx="7772400" cy="4572000"/>
          </a:xfrm>
        </p:spPr>
      </p:sp>
      <p:grpSp>
        <p:nvGrpSpPr>
          <p:cNvPr id="136247" name="Group 55"/>
          <p:cNvGrpSpPr>
            <a:grpSpLocks/>
          </p:cNvGrpSpPr>
          <p:nvPr/>
        </p:nvGrpSpPr>
        <p:grpSpPr bwMode="auto">
          <a:xfrm>
            <a:off x="1447800" y="1981200"/>
            <a:ext cx="7010400" cy="2438400"/>
            <a:chOff x="-3" y="-3"/>
            <a:chExt cx="3086" cy="1733"/>
          </a:xfrm>
        </p:grpSpPr>
        <p:grpSp>
          <p:nvGrpSpPr>
            <p:cNvPr id="136245" name="Group 53"/>
            <p:cNvGrpSpPr>
              <a:grpSpLocks/>
            </p:cNvGrpSpPr>
            <p:nvPr/>
          </p:nvGrpSpPr>
          <p:grpSpPr bwMode="auto">
            <a:xfrm>
              <a:off x="0" y="0"/>
              <a:ext cx="3080" cy="1727"/>
              <a:chOff x="0" y="0"/>
              <a:chExt cx="3080" cy="1727"/>
            </a:xfrm>
          </p:grpSpPr>
          <p:grpSp>
            <p:nvGrpSpPr>
              <p:cNvPr id="136212" name="Group 20"/>
              <p:cNvGrpSpPr>
                <a:grpSpLocks/>
              </p:cNvGrpSpPr>
              <p:nvPr/>
            </p:nvGrpSpPr>
            <p:grpSpPr bwMode="auto">
              <a:xfrm>
                <a:off x="0" y="0"/>
                <a:ext cx="770" cy="518"/>
                <a:chOff x="0" y="0"/>
                <a:chExt cx="770" cy="518"/>
              </a:xfrm>
            </p:grpSpPr>
            <p:sp>
              <p:nvSpPr>
                <p:cNvPr id="136211" name="Rectangle 19"/>
                <p:cNvSpPr>
                  <a:spLocks noChangeArrowheads="1"/>
                </p:cNvSpPr>
                <p:nvPr/>
              </p:nvSpPr>
              <p:spPr bwMode="auto">
                <a:xfrm>
                  <a:off x="0" y="0"/>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6210" name="Group 18"/>
                <p:cNvGrpSpPr>
                  <a:grpSpLocks/>
                </p:cNvGrpSpPr>
                <p:nvPr/>
              </p:nvGrpSpPr>
              <p:grpSpPr bwMode="auto">
                <a:xfrm>
                  <a:off x="0" y="0"/>
                  <a:ext cx="770" cy="518"/>
                  <a:chOff x="0" y="0"/>
                  <a:chExt cx="770" cy="518"/>
                </a:xfrm>
              </p:grpSpPr>
              <p:sp>
                <p:nvSpPr>
                  <p:cNvPr id="136196" name="Rectangle 4"/>
                  <p:cNvSpPr>
                    <a:spLocks noChangeArrowheads="1"/>
                  </p:cNvSpPr>
                  <p:nvPr/>
                </p:nvSpPr>
                <p:spPr bwMode="auto">
                  <a:xfrm>
                    <a:off x="28" y="0"/>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Varios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09" name="Rectangle 17"/>
                  <p:cNvSpPr>
                    <a:spLocks noChangeArrowheads="1"/>
                  </p:cNvSpPr>
                  <p:nvPr/>
                </p:nvSpPr>
                <p:spPr bwMode="auto">
                  <a:xfrm>
                    <a:off x="0" y="0"/>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6216" name="Group 24"/>
              <p:cNvGrpSpPr>
                <a:grpSpLocks/>
              </p:cNvGrpSpPr>
              <p:nvPr/>
            </p:nvGrpSpPr>
            <p:grpSpPr bwMode="auto">
              <a:xfrm>
                <a:off x="770" y="0"/>
                <a:ext cx="770" cy="518"/>
                <a:chOff x="770" y="0"/>
                <a:chExt cx="770" cy="518"/>
              </a:xfrm>
            </p:grpSpPr>
            <p:sp>
              <p:nvSpPr>
                <p:cNvPr id="136215" name="Rectangle 23"/>
                <p:cNvSpPr>
                  <a:spLocks noChangeArrowheads="1"/>
                </p:cNvSpPr>
                <p:nvPr/>
              </p:nvSpPr>
              <p:spPr bwMode="auto">
                <a:xfrm>
                  <a:off x="770" y="0"/>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6214" name="Group 22"/>
                <p:cNvGrpSpPr>
                  <a:grpSpLocks/>
                </p:cNvGrpSpPr>
                <p:nvPr/>
              </p:nvGrpSpPr>
              <p:grpSpPr bwMode="auto">
                <a:xfrm>
                  <a:off x="770" y="0"/>
                  <a:ext cx="770" cy="518"/>
                  <a:chOff x="770" y="0"/>
                  <a:chExt cx="770" cy="518"/>
                </a:xfrm>
              </p:grpSpPr>
              <p:sp>
                <p:nvSpPr>
                  <p:cNvPr id="136197" name="Rectangle 5"/>
                  <p:cNvSpPr>
                    <a:spLocks noChangeArrowheads="1"/>
                  </p:cNvSpPr>
                  <p:nvPr/>
                </p:nvSpPr>
                <p:spPr bwMode="auto">
                  <a:xfrm>
                    <a:off x="798" y="0"/>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Cantidad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13" name="Rectangle 21"/>
                  <p:cNvSpPr>
                    <a:spLocks noChangeArrowheads="1"/>
                  </p:cNvSpPr>
                  <p:nvPr/>
                </p:nvSpPr>
                <p:spPr bwMode="auto">
                  <a:xfrm>
                    <a:off x="770" y="0"/>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6220" name="Group 28"/>
              <p:cNvGrpSpPr>
                <a:grpSpLocks/>
              </p:cNvGrpSpPr>
              <p:nvPr/>
            </p:nvGrpSpPr>
            <p:grpSpPr bwMode="auto">
              <a:xfrm>
                <a:off x="1540" y="0"/>
                <a:ext cx="770" cy="518"/>
                <a:chOff x="1540" y="0"/>
                <a:chExt cx="770" cy="518"/>
              </a:xfrm>
            </p:grpSpPr>
            <p:sp>
              <p:nvSpPr>
                <p:cNvPr id="136219" name="Rectangle 27"/>
                <p:cNvSpPr>
                  <a:spLocks noChangeArrowheads="1"/>
                </p:cNvSpPr>
                <p:nvPr/>
              </p:nvSpPr>
              <p:spPr bwMode="auto">
                <a:xfrm>
                  <a:off x="1540" y="0"/>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6218" name="Group 26"/>
                <p:cNvGrpSpPr>
                  <a:grpSpLocks/>
                </p:cNvGrpSpPr>
                <p:nvPr/>
              </p:nvGrpSpPr>
              <p:grpSpPr bwMode="auto">
                <a:xfrm>
                  <a:off x="1540" y="0"/>
                  <a:ext cx="770" cy="518"/>
                  <a:chOff x="1540" y="0"/>
                  <a:chExt cx="770" cy="518"/>
                </a:xfrm>
              </p:grpSpPr>
              <p:sp>
                <p:nvSpPr>
                  <p:cNvPr id="136198" name="Rectangle 6"/>
                  <p:cNvSpPr>
                    <a:spLocks noChangeArrowheads="1"/>
                  </p:cNvSpPr>
                  <p:nvPr/>
                </p:nvSpPr>
                <p:spPr bwMode="auto">
                  <a:xfrm>
                    <a:off x="1568" y="0"/>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Costo por unidad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17" name="Rectangle 25"/>
                  <p:cNvSpPr>
                    <a:spLocks noChangeArrowheads="1"/>
                  </p:cNvSpPr>
                  <p:nvPr/>
                </p:nvSpPr>
                <p:spPr bwMode="auto">
                  <a:xfrm>
                    <a:off x="1540" y="0"/>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6224" name="Group 32"/>
              <p:cNvGrpSpPr>
                <a:grpSpLocks/>
              </p:cNvGrpSpPr>
              <p:nvPr/>
            </p:nvGrpSpPr>
            <p:grpSpPr bwMode="auto">
              <a:xfrm>
                <a:off x="2310" y="0"/>
                <a:ext cx="770" cy="518"/>
                <a:chOff x="2310" y="0"/>
                <a:chExt cx="770" cy="518"/>
              </a:xfrm>
            </p:grpSpPr>
            <p:sp>
              <p:nvSpPr>
                <p:cNvPr id="136223" name="Rectangle 31"/>
                <p:cNvSpPr>
                  <a:spLocks noChangeArrowheads="1"/>
                </p:cNvSpPr>
                <p:nvPr/>
              </p:nvSpPr>
              <p:spPr bwMode="auto">
                <a:xfrm>
                  <a:off x="2310" y="0"/>
                  <a:ext cx="770"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6222" name="Group 30"/>
                <p:cNvGrpSpPr>
                  <a:grpSpLocks/>
                </p:cNvGrpSpPr>
                <p:nvPr/>
              </p:nvGrpSpPr>
              <p:grpSpPr bwMode="auto">
                <a:xfrm>
                  <a:off x="2310" y="0"/>
                  <a:ext cx="770" cy="518"/>
                  <a:chOff x="2310" y="0"/>
                  <a:chExt cx="770" cy="518"/>
                </a:xfrm>
              </p:grpSpPr>
              <p:sp>
                <p:nvSpPr>
                  <p:cNvPr id="136199" name="Rectangle 7"/>
                  <p:cNvSpPr>
                    <a:spLocks noChangeArrowheads="1"/>
                  </p:cNvSpPr>
                  <p:nvPr/>
                </p:nvSpPr>
                <p:spPr bwMode="auto">
                  <a:xfrm>
                    <a:off x="2338" y="0"/>
                    <a:ext cx="714" cy="51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Total</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21" name="Rectangle 29"/>
                  <p:cNvSpPr>
                    <a:spLocks noChangeArrowheads="1"/>
                  </p:cNvSpPr>
                  <p:nvPr/>
                </p:nvSpPr>
                <p:spPr bwMode="auto">
                  <a:xfrm>
                    <a:off x="2310" y="0"/>
                    <a:ext cx="77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6226" name="Group 34"/>
              <p:cNvGrpSpPr>
                <a:grpSpLocks/>
              </p:cNvGrpSpPr>
              <p:nvPr/>
            </p:nvGrpSpPr>
            <p:grpSpPr bwMode="auto">
              <a:xfrm>
                <a:off x="0" y="518"/>
                <a:ext cx="770" cy="403"/>
                <a:chOff x="0" y="518"/>
                <a:chExt cx="770" cy="403"/>
              </a:xfrm>
            </p:grpSpPr>
            <p:sp>
              <p:nvSpPr>
                <p:cNvPr id="136200" name="Rectangle 8"/>
                <p:cNvSpPr>
                  <a:spLocks noChangeArrowheads="1"/>
                </p:cNvSpPr>
                <p:nvPr/>
              </p:nvSpPr>
              <p:spPr bwMode="auto">
                <a:xfrm>
                  <a:off x="28" y="518"/>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Mesa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25" name="Rectangle 33"/>
                <p:cNvSpPr>
                  <a:spLocks noChangeArrowheads="1"/>
                </p:cNvSpPr>
                <p:nvPr/>
              </p:nvSpPr>
              <p:spPr bwMode="auto">
                <a:xfrm>
                  <a:off x="0" y="518"/>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6228" name="Group 36"/>
              <p:cNvGrpSpPr>
                <a:grpSpLocks/>
              </p:cNvGrpSpPr>
              <p:nvPr/>
            </p:nvGrpSpPr>
            <p:grpSpPr bwMode="auto">
              <a:xfrm>
                <a:off x="770" y="518"/>
                <a:ext cx="770" cy="403"/>
                <a:chOff x="770" y="518"/>
                <a:chExt cx="770" cy="403"/>
              </a:xfrm>
            </p:grpSpPr>
            <p:sp>
              <p:nvSpPr>
                <p:cNvPr id="136201" name="Rectangle 9"/>
                <p:cNvSpPr>
                  <a:spLocks noChangeArrowheads="1"/>
                </p:cNvSpPr>
                <p:nvPr/>
              </p:nvSpPr>
              <p:spPr bwMode="auto">
                <a:xfrm>
                  <a:off x="798" y="518"/>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3</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27" name="Rectangle 35"/>
                <p:cNvSpPr>
                  <a:spLocks noChangeArrowheads="1"/>
                </p:cNvSpPr>
                <p:nvPr/>
              </p:nvSpPr>
              <p:spPr bwMode="auto">
                <a:xfrm>
                  <a:off x="770" y="518"/>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6230" name="Group 38"/>
              <p:cNvGrpSpPr>
                <a:grpSpLocks/>
              </p:cNvGrpSpPr>
              <p:nvPr/>
            </p:nvGrpSpPr>
            <p:grpSpPr bwMode="auto">
              <a:xfrm>
                <a:off x="1540" y="518"/>
                <a:ext cx="770" cy="403"/>
                <a:chOff x="1540" y="518"/>
                <a:chExt cx="770" cy="403"/>
              </a:xfrm>
            </p:grpSpPr>
            <p:sp>
              <p:nvSpPr>
                <p:cNvPr id="136202" name="Rectangle 10"/>
                <p:cNvSpPr>
                  <a:spLocks noChangeArrowheads="1"/>
                </p:cNvSpPr>
                <p:nvPr/>
              </p:nvSpPr>
              <p:spPr bwMode="auto">
                <a:xfrm>
                  <a:off x="1568" y="518"/>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29" name="Rectangle 37"/>
                <p:cNvSpPr>
                  <a:spLocks noChangeArrowheads="1"/>
                </p:cNvSpPr>
                <p:nvPr/>
              </p:nvSpPr>
              <p:spPr bwMode="auto">
                <a:xfrm>
                  <a:off x="1540" y="518"/>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6232" name="Group 40"/>
              <p:cNvGrpSpPr>
                <a:grpSpLocks/>
              </p:cNvGrpSpPr>
              <p:nvPr/>
            </p:nvGrpSpPr>
            <p:grpSpPr bwMode="auto">
              <a:xfrm>
                <a:off x="2310" y="518"/>
                <a:ext cx="770" cy="403"/>
                <a:chOff x="2310" y="518"/>
                <a:chExt cx="770" cy="403"/>
              </a:xfrm>
            </p:grpSpPr>
            <p:sp>
              <p:nvSpPr>
                <p:cNvPr id="136203" name="Rectangle 11"/>
                <p:cNvSpPr>
                  <a:spLocks noChangeArrowheads="1"/>
                </p:cNvSpPr>
                <p:nvPr/>
              </p:nvSpPr>
              <p:spPr bwMode="auto">
                <a:xfrm>
                  <a:off x="2338" y="518"/>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$ 150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31" name="Rectangle 39"/>
                <p:cNvSpPr>
                  <a:spLocks noChangeArrowheads="1"/>
                </p:cNvSpPr>
                <p:nvPr/>
              </p:nvSpPr>
              <p:spPr bwMode="auto">
                <a:xfrm>
                  <a:off x="2310" y="518"/>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6234" name="Group 42"/>
              <p:cNvGrpSpPr>
                <a:grpSpLocks/>
              </p:cNvGrpSpPr>
              <p:nvPr/>
            </p:nvGrpSpPr>
            <p:grpSpPr bwMode="auto">
              <a:xfrm>
                <a:off x="0" y="921"/>
                <a:ext cx="770" cy="403"/>
                <a:chOff x="0" y="921"/>
                <a:chExt cx="770" cy="403"/>
              </a:xfrm>
            </p:grpSpPr>
            <p:sp>
              <p:nvSpPr>
                <p:cNvPr id="136204" name="Rectangle 12"/>
                <p:cNvSpPr>
                  <a:spLocks noChangeArrowheads="1"/>
                </p:cNvSpPr>
                <p:nvPr/>
              </p:nvSpPr>
              <p:spPr bwMode="auto">
                <a:xfrm>
                  <a:off x="28" y="921"/>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Perchero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33" name="Rectangle 41"/>
                <p:cNvSpPr>
                  <a:spLocks noChangeArrowheads="1"/>
                </p:cNvSpPr>
                <p:nvPr/>
              </p:nvSpPr>
              <p:spPr bwMode="auto">
                <a:xfrm>
                  <a:off x="0" y="921"/>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6236" name="Group 44"/>
              <p:cNvGrpSpPr>
                <a:grpSpLocks/>
              </p:cNvGrpSpPr>
              <p:nvPr/>
            </p:nvGrpSpPr>
            <p:grpSpPr bwMode="auto">
              <a:xfrm>
                <a:off x="770" y="921"/>
                <a:ext cx="770" cy="403"/>
                <a:chOff x="770" y="921"/>
                <a:chExt cx="770" cy="403"/>
              </a:xfrm>
            </p:grpSpPr>
            <p:sp>
              <p:nvSpPr>
                <p:cNvPr id="136205" name="Rectangle 13"/>
                <p:cNvSpPr>
                  <a:spLocks noChangeArrowheads="1"/>
                </p:cNvSpPr>
                <p:nvPr/>
              </p:nvSpPr>
              <p:spPr bwMode="auto">
                <a:xfrm>
                  <a:off x="798" y="921"/>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4</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35" name="Rectangle 43"/>
                <p:cNvSpPr>
                  <a:spLocks noChangeArrowheads="1"/>
                </p:cNvSpPr>
                <p:nvPr/>
              </p:nvSpPr>
              <p:spPr bwMode="auto">
                <a:xfrm>
                  <a:off x="770" y="921"/>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6238" name="Group 46"/>
              <p:cNvGrpSpPr>
                <a:grpSpLocks/>
              </p:cNvGrpSpPr>
              <p:nvPr/>
            </p:nvGrpSpPr>
            <p:grpSpPr bwMode="auto">
              <a:xfrm>
                <a:off x="1540" y="921"/>
                <a:ext cx="770" cy="403"/>
                <a:chOff x="1540" y="921"/>
                <a:chExt cx="770" cy="403"/>
              </a:xfrm>
            </p:grpSpPr>
            <p:sp>
              <p:nvSpPr>
                <p:cNvPr id="136206" name="Rectangle 14"/>
                <p:cNvSpPr>
                  <a:spLocks noChangeArrowheads="1"/>
                </p:cNvSpPr>
                <p:nvPr/>
              </p:nvSpPr>
              <p:spPr bwMode="auto">
                <a:xfrm>
                  <a:off x="1568" y="921"/>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$ 30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37" name="Rectangle 45"/>
                <p:cNvSpPr>
                  <a:spLocks noChangeArrowheads="1"/>
                </p:cNvSpPr>
                <p:nvPr/>
              </p:nvSpPr>
              <p:spPr bwMode="auto">
                <a:xfrm>
                  <a:off x="1540" y="921"/>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6240" name="Group 48"/>
              <p:cNvGrpSpPr>
                <a:grpSpLocks/>
              </p:cNvGrpSpPr>
              <p:nvPr/>
            </p:nvGrpSpPr>
            <p:grpSpPr bwMode="auto">
              <a:xfrm>
                <a:off x="2310" y="921"/>
                <a:ext cx="770" cy="403"/>
                <a:chOff x="2310" y="921"/>
                <a:chExt cx="770" cy="403"/>
              </a:xfrm>
            </p:grpSpPr>
            <p:sp>
              <p:nvSpPr>
                <p:cNvPr id="136207" name="Rectangle 15"/>
                <p:cNvSpPr>
                  <a:spLocks noChangeArrowheads="1"/>
                </p:cNvSpPr>
                <p:nvPr/>
              </p:nvSpPr>
              <p:spPr bwMode="auto">
                <a:xfrm>
                  <a:off x="2338" y="921"/>
                  <a:ext cx="71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$ 120</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39" name="Rectangle 47"/>
                <p:cNvSpPr>
                  <a:spLocks noChangeArrowheads="1"/>
                </p:cNvSpPr>
                <p:nvPr/>
              </p:nvSpPr>
              <p:spPr bwMode="auto">
                <a:xfrm>
                  <a:off x="2310" y="921"/>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6244" name="Group 52"/>
              <p:cNvGrpSpPr>
                <a:grpSpLocks/>
              </p:cNvGrpSpPr>
              <p:nvPr/>
            </p:nvGrpSpPr>
            <p:grpSpPr bwMode="auto">
              <a:xfrm>
                <a:off x="0" y="1324"/>
                <a:ext cx="3080" cy="403"/>
                <a:chOff x="0" y="1324"/>
                <a:chExt cx="3080" cy="403"/>
              </a:xfrm>
            </p:grpSpPr>
            <p:sp>
              <p:nvSpPr>
                <p:cNvPr id="136243" name="Rectangle 51"/>
                <p:cNvSpPr>
                  <a:spLocks noChangeArrowheads="1"/>
                </p:cNvSpPr>
                <p:nvPr/>
              </p:nvSpPr>
              <p:spPr bwMode="auto">
                <a:xfrm>
                  <a:off x="0" y="1324"/>
                  <a:ext cx="3080"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6242" name="Group 50"/>
                <p:cNvGrpSpPr>
                  <a:grpSpLocks/>
                </p:cNvGrpSpPr>
                <p:nvPr/>
              </p:nvGrpSpPr>
              <p:grpSpPr bwMode="auto">
                <a:xfrm>
                  <a:off x="0" y="1324"/>
                  <a:ext cx="3080" cy="403"/>
                  <a:chOff x="0" y="1324"/>
                  <a:chExt cx="3080" cy="403"/>
                </a:xfrm>
              </p:grpSpPr>
              <p:sp>
                <p:nvSpPr>
                  <p:cNvPr id="136208" name="Rectangle 16"/>
                  <p:cNvSpPr>
                    <a:spLocks noChangeArrowheads="1"/>
                  </p:cNvSpPr>
                  <p:nvPr/>
                </p:nvSpPr>
                <p:spPr bwMode="auto">
                  <a:xfrm>
                    <a:off x="28" y="1324"/>
                    <a:ext cx="3024"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Total                                                                                $ 170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6241" name="Rectangle 49"/>
                  <p:cNvSpPr>
                    <a:spLocks noChangeArrowheads="1"/>
                  </p:cNvSpPr>
                  <p:nvPr/>
                </p:nvSpPr>
                <p:spPr bwMode="auto">
                  <a:xfrm>
                    <a:off x="0" y="1324"/>
                    <a:ext cx="308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sp>
          <p:nvSpPr>
            <p:cNvPr id="136246" name="Rectangle 54"/>
            <p:cNvSpPr>
              <a:spLocks noChangeArrowheads="1"/>
            </p:cNvSpPr>
            <p:nvPr/>
          </p:nvSpPr>
          <p:spPr bwMode="auto">
            <a:xfrm>
              <a:off x="-3" y="-3"/>
              <a:ext cx="3086" cy="1733"/>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6248" name="Rectangle 56"/>
          <p:cNvSpPr>
            <a:spLocks noChangeArrowheads="1"/>
          </p:cNvSpPr>
          <p:nvPr/>
        </p:nvSpPr>
        <p:spPr bwMode="auto">
          <a:xfrm>
            <a:off x="3175" y="3805239"/>
            <a:ext cx="914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0" lang="es-MX" sz="1200" b="0">
                <a:solidFill>
                  <a:schemeClr val="tx1"/>
                </a:solidFill>
                <a:effectLst/>
                <a:latin typeface="Times New Roman" pitchFamily="18" charset="0"/>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r>
              <a:rPr kumimoji="0" lang="es-MX" sz="1200" b="0">
                <a:solidFill>
                  <a:schemeClr val="tx1"/>
                </a:solidFill>
                <a:effectLst/>
                <a:latin typeface="Times New Roman" pitchFamily="18" charset="0"/>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grpSp>
        <p:nvGrpSpPr>
          <p:cNvPr id="136253" name="Group 61"/>
          <p:cNvGrpSpPr>
            <a:grpSpLocks/>
          </p:cNvGrpSpPr>
          <p:nvPr/>
        </p:nvGrpSpPr>
        <p:grpSpPr bwMode="auto">
          <a:xfrm>
            <a:off x="1524000" y="5029200"/>
            <a:ext cx="6934200" cy="533400"/>
            <a:chOff x="-3" y="2245"/>
            <a:chExt cx="3634" cy="342"/>
          </a:xfrm>
        </p:grpSpPr>
        <p:grpSp>
          <p:nvGrpSpPr>
            <p:cNvPr id="136251" name="Group 59"/>
            <p:cNvGrpSpPr>
              <a:grpSpLocks/>
            </p:cNvGrpSpPr>
            <p:nvPr/>
          </p:nvGrpSpPr>
          <p:grpSpPr bwMode="auto">
            <a:xfrm>
              <a:off x="0" y="2248"/>
              <a:ext cx="3628" cy="336"/>
              <a:chOff x="0" y="2248"/>
              <a:chExt cx="3628" cy="336"/>
            </a:xfrm>
          </p:grpSpPr>
          <p:sp>
            <p:nvSpPr>
              <p:cNvPr id="136249" name="Rectangle 57"/>
              <p:cNvSpPr>
                <a:spLocks noChangeArrowheads="1"/>
              </p:cNvSpPr>
              <p:nvPr/>
            </p:nvSpPr>
            <p:spPr bwMode="auto">
              <a:xfrm>
                <a:off x="28" y="2248"/>
                <a:ext cx="357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lstStyle/>
              <a:p>
                <a:pPr algn="l"/>
                <a:r>
                  <a:rPr kumimoji="0" lang="es-MX" sz="1600">
                    <a:solidFill>
                      <a:schemeClr val="tx1"/>
                    </a:solidFill>
                    <a:effectLst/>
                    <a:latin typeface="Times New Roman" pitchFamily="18" charset="0"/>
                    <a:cs typeface="Times New Roman" pitchFamily="18" charset="0"/>
                  </a:rPr>
                  <a:t>Total de costos en recursos materiales        $8268,8</a:t>
                </a:r>
                <a:endParaRPr kumimoji="0" lang="es-AR" sz="1600">
                  <a:solidFill>
                    <a:schemeClr val="tx1"/>
                  </a:solidFill>
                  <a:effectLst/>
                  <a:latin typeface="Times New Roman" pitchFamily="18" charset="0"/>
                  <a:cs typeface="Times New Roman" pitchFamily="18" charset="0"/>
                </a:endParaRPr>
              </a:p>
              <a:p>
                <a:pPr algn="l"/>
                <a:endParaRPr kumimoji="0" lang="es-AR" sz="1600" b="0">
                  <a:solidFill>
                    <a:schemeClr val="tx1"/>
                  </a:solidFill>
                  <a:effectLst/>
                  <a:latin typeface="Times New Roman" pitchFamily="18" charset="0"/>
                </a:endParaRPr>
              </a:p>
            </p:txBody>
          </p:sp>
          <p:sp>
            <p:nvSpPr>
              <p:cNvPr id="136250" name="Rectangle 58"/>
              <p:cNvSpPr>
                <a:spLocks noChangeArrowheads="1"/>
              </p:cNvSpPr>
              <p:nvPr/>
            </p:nvSpPr>
            <p:spPr bwMode="auto">
              <a:xfrm>
                <a:off x="0" y="2248"/>
                <a:ext cx="3628" cy="33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6252" name="Rectangle 60"/>
            <p:cNvSpPr>
              <a:spLocks noChangeArrowheads="1"/>
            </p:cNvSpPr>
            <p:nvPr/>
          </p:nvSpPr>
          <p:spPr bwMode="auto">
            <a:xfrm>
              <a:off x="-3" y="2245"/>
              <a:ext cx="3634" cy="342"/>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6254" name="Rectangle 62"/>
          <p:cNvSpPr>
            <a:spLocks noChangeArrowheads="1"/>
          </p:cNvSpPr>
          <p:nvPr/>
        </p:nvSpPr>
        <p:spPr bwMode="auto">
          <a:xfrm>
            <a:off x="3175" y="5165726"/>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0" lang="es-MX" sz="1200">
                <a:solidFill>
                  <a:schemeClr val="tx1"/>
                </a:solidFill>
                <a:effectLst/>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6194"/>
                                        </p:tgtEl>
                                        <p:attrNameLst>
                                          <p:attrName>style.visibility</p:attrName>
                                        </p:attrNameLst>
                                      </p:cBhvr>
                                      <p:to>
                                        <p:strVal val="visible"/>
                                      </p:to>
                                    </p:set>
                                    <p:anim calcmode="lin" valueType="num">
                                      <p:cBhvr additive="base">
                                        <p:cTn id="7" dur="500" fill="hold"/>
                                        <p:tgtEl>
                                          <p:spTgt spid="136194"/>
                                        </p:tgtEl>
                                        <p:attrNameLst>
                                          <p:attrName>ppt_x</p:attrName>
                                        </p:attrNameLst>
                                      </p:cBhvr>
                                      <p:tavLst>
                                        <p:tav tm="0">
                                          <p:val>
                                            <p:strVal val="0-#ppt_w/2"/>
                                          </p:val>
                                        </p:tav>
                                        <p:tav tm="100000">
                                          <p:val>
                                            <p:strVal val="#ppt_x"/>
                                          </p:val>
                                        </p:tav>
                                      </p:tavLst>
                                    </p:anim>
                                    <p:anim calcmode="lin" valueType="num">
                                      <p:cBhvr additive="base">
                                        <p:cTn id="8" dur="500" fill="hold"/>
                                        <p:tgtEl>
                                          <p:spTgt spid="1361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36195"/>
                                        </p:tgtEl>
                                        <p:attrNameLst>
                                          <p:attrName>style.visibility</p:attrName>
                                        </p:attrNameLst>
                                      </p:cBhvr>
                                      <p:to>
                                        <p:strVal val="visible"/>
                                      </p:to>
                                    </p:set>
                                    <p:anim calcmode="lin" valueType="num">
                                      <p:cBhvr additive="base">
                                        <p:cTn id="13" dur="500" fill="hold"/>
                                        <p:tgtEl>
                                          <p:spTgt spid="136195"/>
                                        </p:tgtEl>
                                        <p:attrNameLst>
                                          <p:attrName>ppt_x</p:attrName>
                                        </p:attrNameLst>
                                      </p:cBhvr>
                                      <p:tavLst>
                                        <p:tav tm="0">
                                          <p:val>
                                            <p:strVal val="0-#ppt_w/2"/>
                                          </p:val>
                                        </p:tav>
                                        <p:tav tm="100000">
                                          <p:val>
                                            <p:strVal val="#ppt_x"/>
                                          </p:val>
                                        </p:tav>
                                      </p:tavLst>
                                    </p:anim>
                                    <p:anim calcmode="lin" valueType="num">
                                      <p:cBhvr additive="base">
                                        <p:cTn id="14" dur="500" fill="hold"/>
                                        <p:tgtEl>
                                          <p:spTgt spid="13619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6247"/>
                                        </p:tgtEl>
                                        <p:attrNameLst>
                                          <p:attrName>style.visibility</p:attrName>
                                        </p:attrNameLst>
                                      </p:cBhvr>
                                      <p:to>
                                        <p:strVal val="visible"/>
                                      </p:to>
                                    </p:set>
                                    <p:anim calcmode="lin" valueType="num">
                                      <p:cBhvr additive="base">
                                        <p:cTn id="19" dur="500" fill="hold"/>
                                        <p:tgtEl>
                                          <p:spTgt spid="136247"/>
                                        </p:tgtEl>
                                        <p:attrNameLst>
                                          <p:attrName>ppt_x</p:attrName>
                                        </p:attrNameLst>
                                      </p:cBhvr>
                                      <p:tavLst>
                                        <p:tav tm="0">
                                          <p:val>
                                            <p:strVal val="0-#ppt_w/2"/>
                                          </p:val>
                                        </p:tav>
                                        <p:tav tm="100000">
                                          <p:val>
                                            <p:strVal val="#ppt_x"/>
                                          </p:val>
                                        </p:tav>
                                      </p:tavLst>
                                    </p:anim>
                                    <p:anim calcmode="lin" valueType="num">
                                      <p:cBhvr additive="base">
                                        <p:cTn id="20" dur="500" fill="hold"/>
                                        <p:tgtEl>
                                          <p:spTgt spid="13624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6248"/>
                                        </p:tgtEl>
                                        <p:attrNameLst>
                                          <p:attrName>style.visibility</p:attrName>
                                        </p:attrNameLst>
                                      </p:cBhvr>
                                      <p:to>
                                        <p:strVal val="visible"/>
                                      </p:to>
                                    </p:set>
                                    <p:anim calcmode="lin" valueType="num">
                                      <p:cBhvr additive="base">
                                        <p:cTn id="25" dur="500" fill="hold"/>
                                        <p:tgtEl>
                                          <p:spTgt spid="136248"/>
                                        </p:tgtEl>
                                        <p:attrNameLst>
                                          <p:attrName>ppt_x</p:attrName>
                                        </p:attrNameLst>
                                      </p:cBhvr>
                                      <p:tavLst>
                                        <p:tav tm="0">
                                          <p:val>
                                            <p:strVal val="0-#ppt_w/2"/>
                                          </p:val>
                                        </p:tav>
                                        <p:tav tm="100000">
                                          <p:val>
                                            <p:strVal val="#ppt_x"/>
                                          </p:val>
                                        </p:tav>
                                      </p:tavLst>
                                    </p:anim>
                                    <p:anim calcmode="lin" valueType="num">
                                      <p:cBhvr additive="base">
                                        <p:cTn id="26" dur="500" fill="hold"/>
                                        <p:tgtEl>
                                          <p:spTgt spid="13624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36253"/>
                                        </p:tgtEl>
                                        <p:attrNameLst>
                                          <p:attrName>style.visibility</p:attrName>
                                        </p:attrNameLst>
                                      </p:cBhvr>
                                      <p:to>
                                        <p:strVal val="visible"/>
                                      </p:to>
                                    </p:set>
                                    <p:anim calcmode="lin" valueType="num">
                                      <p:cBhvr additive="base">
                                        <p:cTn id="31" dur="500" fill="hold"/>
                                        <p:tgtEl>
                                          <p:spTgt spid="136253"/>
                                        </p:tgtEl>
                                        <p:attrNameLst>
                                          <p:attrName>ppt_x</p:attrName>
                                        </p:attrNameLst>
                                      </p:cBhvr>
                                      <p:tavLst>
                                        <p:tav tm="0">
                                          <p:val>
                                            <p:strVal val="0-#ppt_w/2"/>
                                          </p:val>
                                        </p:tav>
                                        <p:tav tm="100000">
                                          <p:val>
                                            <p:strVal val="#ppt_x"/>
                                          </p:val>
                                        </p:tav>
                                      </p:tavLst>
                                    </p:anim>
                                    <p:anim calcmode="lin" valueType="num">
                                      <p:cBhvr additive="base">
                                        <p:cTn id="32" dur="500" fill="hold"/>
                                        <p:tgtEl>
                                          <p:spTgt spid="13625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6254"/>
                                        </p:tgtEl>
                                        <p:attrNameLst>
                                          <p:attrName>style.visibility</p:attrName>
                                        </p:attrNameLst>
                                      </p:cBhvr>
                                      <p:to>
                                        <p:strVal val="visible"/>
                                      </p:to>
                                    </p:set>
                                    <p:anim calcmode="lin" valueType="num">
                                      <p:cBhvr additive="base">
                                        <p:cTn id="37" dur="500" fill="hold"/>
                                        <p:tgtEl>
                                          <p:spTgt spid="136254"/>
                                        </p:tgtEl>
                                        <p:attrNameLst>
                                          <p:attrName>ppt_x</p:attrName>
                                        </p:attrNameLst>
                                      </p:cBhvr>
                                      <p:tavLst>
                                        <p:tav tm="0">
                                          <p:val>
                                            <p:strVal val="0-#ppt_w/2"/>
                                          </p:val>
                                        </p:tav>
                                        <p:tav tm="100000">
                                          <p:val>
                                            <p:strVal val="#ppt_x"/>
                                          </p:val>
                                        </p:tav>
                                      </p:tavLst>
                                    </p:anim>
                                    <p:anim calcmode="lin" valueType="num">
                                      <p:cBhvr additive="base">
                                        <p:cTn id="38" dur="500" fill="hold"/>
                                        <p:tgtEl>
                                          <p:spTgt spid="1362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autoUpdateAnimBg="0"/>
      <p:bldP spid="136195" grpId="0" autoUpdateAnimBg="0"/>
      <p:bldP spid="136248" grpId="0" autoUpdateAnimBg="0"/>
      <p:bldP spid="136254"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600201" y="457200"/>
            <a:ext cx="7345363" cy="838200"/>
          </a:xfrm>
        </p:spPr>
        <p:txBody>
          <a:bodyPr/>
          <a:lstStyle/>
          <a:p>
            <a:r>
              <a:rPr lang="es-AR" sz="1800">
                <a:solidFill>
                  <a:schemeClr val="tx1"/>
                </a:solidFill>
              </a:rPr>
              <a:t>FINANCIEROS</a:t>
            </a:r>
            <a:endParaRPr lang="es-ES" sz="1800">
              <a:solidFill>
                <a:schemeClr val="tx1"/>
              </a:solidFill>
            </a:endParaRPr>
          </a:p>
        </p:txBody>
      </p:sp>
      <p:sp>
        <p:nvSpPr>
          <p:cNvPr id="137219" name="Rectangle 3"/>
          <p:cNvSpPr>
            <a:spLocks noGrp="1" noChangeArrowheads="1"/>
          </p:cNvSpPr>
          <p:nvPr>
            <p:ph type="chart" idx="1"/>
          </p:nvPr>
        </p:nvSpPr>
        <p:spPr>
          <a:xfrm>
            <a:off x="1173163" y="1219200"/>
            <a:ext cx="7772400" cy="4876800"/>
          </a:xfrm>
        </p:spPr>
      </p:sp>
      <p:grpSp>
        <p:nvGrpSpPr>
          <p:cNvPr id="137251" name="Group 35"/>
          <p:cNvGrpSpPr>
            <a:grpSpLocks/>
          </p:cNvGrpSpPr>
          <p:nvPr/>
        </p:nvGrpSpPr>
        <p:grpSpPr bwMode="auto">
          <a:xfrm>
            <a:off x="1600200" y="1524000"/>
            <a:ext cx="6400800" cy="1447800"/>
            <a:chOff x="-3" y="-3"/>
            <a:chExt cx="3745" cy="1215"/>
          </a:xfrm>
        </p:grpSpPr>
        <p:grpSp>
          <p:nvGrpSpPr>
            <p:cNvPr id="137249" name="Group 33"/>
            <p:cNvGrpSpPr>
              <a:grpSpLocks/>
            </p:cNvGrpSpPr>
            <p:nvPr/>
          </p:nvGrpSpPr>
          <p:grpSpPr bwMode="auto">
            <a:xfrm>
              <a:off x="0" y="0"/>
              <a:ext cx="3739" cy="1209"/>
              <a:chOff x="0" y="0"/>
              <a:chExt cx="3739" cy="1209"/>
            </a:xfrm>
          </p:grpSpPr>
          <p:grpSp>
            <p:nvGrpSpPr>
              <p:cNvPr id="137230" name="Group 14"/>
              <p:cNvGrpSpPr>
                <a:grpSpLocks/>
              </p:cNvGrpSpPr>
              <p:nvPr/>
            </p:nvGrpSpPr>
            <p:grpSpPr bwMode="auto">
              <a:xfrm>
                <a:off x="0" y="0"/>
                <a:ext cx="1246" cy="403"/>
                <a:chOff x="0" y="0"/>
                <a:chExt cx="1246" cy="403"/>
              </a:xfrm>
            </p:grpSpPr>
            <p:sp>
              <p:nvSpPr>
                <p:cNvPr id="137229" name="Rectangle 13"/>
                <p:cNvSpPr>
                  <a:spLocks noChangeArrowheads="1"/>
                </p:cNvSpPr>
                <p:nvPr/>
              </p:nvSpPr>
              <p:spPr bwMode="auto">
                <a:xfrm>
                  <a:off x="0" y="0"/>
                  <a:ext cx="1246"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7228" name="Group 12"/>
                <p:cNvGrpSpPr>
                  <a:grpSpLocks/>
                </p:cNvGrpSpPr>
                <p:nvPr/>
              </p:nvGrpSpPr>
              <p:grpSpPr bwMode="auto">
                <a:xfrm>
                  <a:off x="0" y="0"/>
                  <a:ext cx="1246" cy="403"/>
                  <a:chOff x="0" y="0"/>
                  <a:chExt cx="1246" cy="403"/>
                </a:xfrm>
              </p:grpSpPr>
              <p:sp>
                <p:nvSpPr>
                  <p:cNvPr id="137220" name="Rectangle 4"/>
                  <p:cNvSpPr>
                    <a:spLocks noChangeArrowheads="1"/>
                  </p:cNvSpPr>
                  <p:nvPr/>
                </p:nvSpPr>
                <p:spPr bwMode="auto">
                  <a:xfrm>
                    <a:off x="28" y="0"/>
                    <a:ext cx="1190"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b="0">
                        <a:solidFill>
                          <a:schemeClr val="tx1"/>
                        </a:solidFill>
                        <a:effectLst/>
                        <a:latin typeface="Times New Roman" pitchFamily="18" charset="0"/>
                        <a:cs typeface="Times New Roman" pitchFamily="18" charset="0"/>
                      </a:rPr>
                      <a:t>Proyecto productivo</a:t>
                    </a:r>
                    <a:endParaRPr kumimoji="0" lang="es-AR" sz="1200" b="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7227" name="Rectangle 11"/>
                  <p:cNvSpPr>
                    <a:spLocks noChangeArrowheads="1"/>
                  </p:cNvSpPr>
                  <p:nvPr/>
                </p:nvSpPr>
                <p:spPr bwMode="auto">
                  <a:xfrm>
                    <a:off x="0" y="0"/>
                    <a:ext cx="124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7234" name="Group 18"/>
              <p:cNvGrpSpPr>
                <a:grpSpLocks/>
              </p:cNvGrpSpPr>
              <p:nvPr/>
            </p:nvGrpSpPr>
            <p:grpSpPr bwMode="auto">
              <a:xfrm>
                <a:off x="1246" y="0"/>
                <a:ext cx="1246" cy="403"/>
                <a:chOff x="1246" y="0"/>
                <a:chExt cx="1246" cy="403"/>
              </a:xfrm>
            </p:grpSpPr>
            <p:sp>
              <p:nvSpPr>
                <p:cNvPr id="137233" name="Rectangle 17"/>
                <p:cNvSpPr>
                  <a:spLocks noChangeArrowheads="1"/>
                </p:cNvSpPr>
                <p:nvPr/>
              </p:nvSpPr>
              <p:spPr bwMode="auto">
                <a:xfrm>
                  <a:off x="1246" y="0"/>
                  <a:ext cx="1246"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7232" name="Group 16"/>
                <p:cNvGrpSpPr>
                  <a:grpSpLocks/>
                </p:cNvGrpSpPr>
                <p:nvPr/>
              </p:nvGrpSpPr>
              <p:grpSpPr bwMode="auto">
                <a:xfrm>
                  <a:off x="1246" y="0"/>
                  <a:ext cx="1246" cy="403"/>
                  <a:chOff x="1246" y="0"/>
                  <a:chExt cx="1246" cy="403"/>
                </a:xfrm>
              </p:grpSpPr>
              <p:sp>
                <p:nvSpPr>
                  <p:cNvPr id="137221" name="Rectangle 5"/>
                  <p:cNvSpPr>
                    <a:spLocks noChangeArrowheads="1"/>
                  </p:cNvSpPr>
                  <p:nvPr/>
                </p:nvSpPr>
                <p:spPr bwMode="auto">
                  <a:xfrm>
                    <a:off x="1274" y="0"/>
                    <a:ext cx="1190"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b="0">
                        <a:solidFill>
                          <a:schemeClr val="tx1"/>
                        </a:solidFill>
                        <a:effectLst/>
                        <a:latin typeface="Times New Roman" pitchFamily="18" charset="0"/>
                        <a:cs typeface="Times New Roman" pitchFamily="18" charset="0"/>
                      </a:rPr>
                      <a:t>Monto</a:t>
                    </a:r>
                    <a:endParaRPr kumimoji="0" lang="es-AR" sz="1200" b="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7231" name="Rectangle 15"/>
                  <p:cNvSpPr>
                    <a:spLocks noChangeArrowheads="1"/>
                  </p:cNvSpPr>
                  <p:nvPr/>
                </p:nvSpPr>
                <p:spPr bwMode="auto">
                  <a:xfrm>
                    <a:off x="1246" y="0"/>
                    <a:ext cx="124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7238" name="Group 22"/>
              <p:cNvGrpSpPr>
                <a:grpSpLocks/>
              </p:cNvGrpSpPr>
              <p:nvPr/>
            </p:nvGrpSpPr>
            <p:grpSpPr bwMode="auto">
              <a:xfrm>
                <a:off x="2492" y="0"/>
                <a:ext cx="1247" cy="403"/>
                <a:chOff x="2492" y="0"/>
                <a:chExt cx="1247" cy="403"/>
              </a:xfrm>
            </p:grpSpPr>
            <p:sp>
              <p:nvSpPr>
                <p:cNvPr id="137237" name="Rectangle 21"/>
                <p:cNvSpPr>
                  <a:spLocks noChangeArrowheads="1"/>
                </p:cNvSpPr>
                <p:nvPr/>
              </p:nvSpPr>
              <p:spPr bwMode="auto">
                <a:xfrm>
                  <a:off x="2492" y="0"/>
                  <a:ext cx="1247"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7236" name="Group 20"/>
                <p:cNvGrpSpPr>
                  <a:grpSpLocks/>
                </p:cNvGrpSpPr>
                <p:nvPr/>
              </p:nvGrpSpPr>
              <p:grpSpPr bwMode="auto">
                <a:xfrm>
                  <a:off x="2492" y="0"/>
                  <a:ext cx="1247" cy="403"/>
                  <a:chOff x="2492" y="0"/>
                  <a:chExt cx="1247" cy="403"/>
                </a:xfrm>
              </p:grpSpPr>
              <p:sp>
                <p:nvSpPr>
                  <p:cNvPr id="137222" name="Rectangle 6"/>
                  <p:cNvSpPr>
                    <a:spLocks noChangeArrowheads="1"/>
                  </p:cNvSpPr>
                  <p:nvPr/>
                </p:nvSpPr>
                <p:spPr bwMode="auto">
                  <a:xfrm>
                    <a:off x="2520" y="0"/>
                    <a:ext cx="1191"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b="0">
                        <a:solidFill>
                          <a:schemeClr val="tx1"/>
                        </a:solidFill>
                        <a:effectLst/>
                        <a:latin typeface="Times New Roman" pitchFamily="18" charset="0"/>
                        <a:cs typeface="Times New Roman" pitchFamily="18" charset="0"/>
                      </a:rPr>
                      <a:t>Financiamiento</a:t>
                    </a:r>
                    <a:endParaRPr kumimoji="0" lang="es-AR" sz="1200" b="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7235" name="Rectangle 19"/>
                  <p:cNvSpPr>
                    <a:spLocks noChangeArrowheads="1"/>
                  </p:cNvSpPr>
                  <p:nvPr/>
                </p:nvSpPr>
                <p:spPr bwMode="auto">
                  <a:xfrm>
                    <a:off x="2492" y="0"/>
                    <a:ext cx="1247"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7240" name="Group 24"/>
              <p:cNvGrpSpPr>
                <a:grpSpLocks/>
              </p:cNvGrpSpPr>
              <p:nvPr/>
            </p:nvGrpSpPr>
            <p:grpSpPr bwMode="auto">
              <a:xfrm>
                <a:off x="0" y="403"/>
                <a:ext cx="1246" cy="403"/>
                <a:chOff x="0" y="403"/>
                <a:chExt cx="1246" cy="403"/>
              </a:xfrm>
            </p:grpSpPr>
            <p:sp>
              <p:nvSpPr>
                <p:cNvPr id="137223" name="Rectangle 7"/>
                <p:cNvSpPr>
                  <a:spLocks noChangeArrowheads="1"/>
                </p:cNvSpPr>
                <p:nvPr/>
              </p:nvSpPr>
              <p:spPr bwMode="auto">
                <a:xfrm>
                  <a:off x="28" y="403"/>
                  <a:ext cx="119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b="0">
                      <a:solidFill>
                        <a:schemeClr val="tx1"/>
                      </a:solidFill>
                      <a:effectLst/>
                      <a:latin typeface="Times New Roman" pitchFamily="18" charset="0"/>
                      <a:cs typeface="Times New Roman" pitchFamily="18" charset="0"/>
                    </a:rPr>
                    <a:t>Subsidio</a:t>
                  </a:r>
                  <a:endParaRPr kumimoji="0" lang="es-AR" sz="1200" b="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7239" name="Rectangle 23"/>
                <p:cNvSpPr>
                  <a:spLocks noChangeArrowheads="1"/>
                </p:cNvSpPr>
                <p:nvPr/>
              </p:nvSpPr>
              <p:spPr bwMode="auto">
                <a:xfrm>
                  <a:off x="0" y="403"/>
                  <a:ext cx="124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7242" name="Group 26"/>
              <p:cNvGrpSpPr>
                <a:grpSpLocks/>
              </p:cNvGrpSpPr>
              <p:nvPr/>
            </p:nvGrpSpPr>
            <p:grpSpPr bwMode="auto">
              <a:xfrm>
                <a:off x="1246" y="403"/>
                <a:ext cx="1246" cy="403"/>
                <a:chOff x="1246" y="403"/>
                <a:chExt cx="1246" cy="403"/>
              </a:xfrm>
            </p:grpSpPr>
            <p:sp>
              <p:nvSpPr>
                <p:cNvPr id="137224" name="Rectangle 8"/>
                <p:cNvSpPr>
                  <a:spLocks noChangeArrowheads="1"/>
                </p:cNvSpPr>
                <p:nvPr/>
              </p:nvSpPr>
              <p:spPr bwMode="auto">
                <a:xfrm>
                  <a:off x="1274" y="403"/>
                  <a:ext cx="119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b="0">
                      <a:solidFill>
                        <a:schemeClr val="tx1"/>
                      </a:solidFill>
                      <a:effectLst/>
                      <a:latin typeface="Times New Roman" pitchFamily="18" charset="0"/>
                      <a:cs typeface="Times New Roman" pitchFamily="18" charset="0"/>
                    </a:rPr>
                    <a:t>3.000</a:t>
                  </a:r>
                  <a:endParaRPr kumimoji="0" lang="es-AR" sz="1200" b="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7241" name="Rectangle 25"/>
                <p:cNvSpPr>
                  <a:spLocks noChangeArrowheads="1"/>
                </p:cNvSpPr>
                <p:nvPr/>
              </p:nvSpPr>
              <p:spPr bwMode="auto">
                <a:xfrm>
                  <a:off x="1246" y="403"/>
                  <a:ext cx="124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7244" name="Group 28"/>
              <p:cNvGrpSpPr>
                <a:grpSpLocks/>
              </p:cNvGrpSpPr>
              <p:nvPr/>
            </p:nvGrpSpPr>
            <p:grpSpPr bwMode="auto">
              <a:xfrm>
                <a:off x="2492" y="403"/>
                <a:ext cx="1247" cy="403"/>
                <a:chOff x="2492" y="403"/>
                <a:chExt cx="1247" cy="403"/>
              </a:xfrm>
            </p:grpSpPr>
            <p:sp>
              <p:nvSpPr>
                <p:cNvPr id="137225" name="Rectangle 9"/>
                <p:cNvSpPr>
                  <a:spLocks noChangeArrowheads="1"/>
                </p:cNvSpPr>
                <p:nvPr/>
              </p:nvSpPr>
              <p:spPr bwMode="auto">
                <a:xfrm>
                  <a:off x="2520" y="403"/>
                  <a:ext cx="1191"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b="0">
                      <a:solidFill>
                        <a:schemeClr val="tx1"/>
                      </a:solidFill>
                      <a:effectLst/>
                      <a:latin typeface="Times New Roman" pitchFamily="18" charset="0"/>
                      <a:cs typeface="Times New Roman" pitchFamily="18" charset="0"/>
                    </a:rPr>
                    <a:t>Programa Manos a la Obra</a:t>
                  </a:r>
                  <a:endParaRPr kumimoji="0" lang="es-AR" sz="1200" b="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7243" name="Rectangle 27"/>
                <p:cNvSpPr>
                  <a:spLocks noChangeArrowheads="1"/>
                </p:cNvSpPr>
                <p:nvPr/>
              </p:nvSpPr>
              <p:spPr bwMode="auto">
                <a:xfrm>
                  <a:off x="2492" y="403"/>
                  <a:ext cx="1247"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7248" name="Group 32"/>
              <p:cNvGrpSpPr>
                <a:grpSpLocks/>
              </p:cNvGrpSpPr>
              <p:nvPr/>
            </p:nvGrpSpPr>
            <p:grpSpPr bwMode="auto">
              <a:xfrm>
                <a:off x="0" y="806"/>
                <a:ext cx="3739" cy="403"/>
                <a:chOff x="0" y="806"/>
                <a:chExt cx="3739" cy="403"/>
              </a:xfrm>
            </p:grpSpPr>
            <p:sp>
              <p:nvSpPr>
                <p:cNvPr id="137247" name="Rectangle 31"/>
                <p:cNvSpPr>
                  <a:spLocks noChangeArrowheads="1"/>
                </p:cNvSpPr>
                <p:nvPr/>
              </p:nvSpPr>
              <p:spPr bwMode="auto">
                <a:xfrm>
                  <a:off x="0" y="806"/>
                  <a:ext cx="3739"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7246" name="Group 30"/>
                <p:cNvGrpSpPr>
                  <a:grpSpLocks/>
                </p:cNvGrpSpPr>
                <p:nvPr/>
              </p:nvGrpSpPr>
              <p:grpSpPr bwMode="auto">
                <a:xfrm>
                  <a:off x="0" y="806"/>
                  <a:ext cx="3739" cy="403"/>
                  <a:chOff x="0" y="806"/>
                  <a:chExt cx="3739" cy="403"/>
                </a:xfrm>
              </p:grpSpPr>
              <p:sp>
                <p:nvSpPr>
                  <p:cNvPr id="137226" name="Rectangle 10"/>
                  <p:cNvSpPr>
                    <a:spLocks noChangeArrowheads="1"/>
                  </p:cNvSpPr>
                  <p:nvPr/>
                </p:nvSpPr>
                <p:spPr bwMode="auto">
                  <a:xfrm>
                    <a:off x="28" y="806"/>
                    <a:ext cx="3683" cy="403"/>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b="0">
                        <a:solidFill>
                          <a:schemeClr val="tx1"/>
                        </a:solidFill>
                        <a:effectLst/>
                        <a:latin typeface="Times New Roman" pitchFamily="18" charset="0"/>
                        <a:cs typeface="Times New Roman" pitchFamily="18" charset="0"/>
                      </a:rPr>
                      <a:t>Total                                                                                           $ 3.000</a:t>
                    </a:r>
                    <a:endParaRPr kumimoji="0" lang="es-AR" sz="1200" b="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7245" name="Rectangle 29"/>
                  <p:cNvSpPr>
                    <a:spLocks noChangeArrowheads="1"/>
                  </p:cNvSpPr>
                  <p:nvPr/>
                </p:nvSpPr>
                <p:spPr bwMode="auto">
                  <a:xfrm>
                    <a:off x="0" y="806"/>
                    <a:ext cx="373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sp>
          <p:nvSpPr>
            <p:cNvPr id="137250" name="Rectangle 34"/>
            <p:cNvSpPr>
              <a:spLocks noChangeArrowheads="1"/>
            </p:cNvSpPr>
            <p:nvPr/>
          </p:nvSpPr>
          <p:spPr bwMode="auto">
            <a:xfrm>
              <a:off x="-3" y="-3"/>
              <a:ext cx="3745" cy="1215"/>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7252" name="Rectangle 36"/>
          <p:cNvSpPr>
            <a:spLocks noChangeArrowheads="1"/>
          </p:cNvSpPr>
          <p:nvPr/>
        </p:nvSpPr>
        <p:spPr bwMode="auto">
          <a:xfrm>
            <a:off x="3175" y="2501901"/>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0" lang="es-MX" sz="1200" b="0">
                <a:solidFill>
                  <a:schemeClr val="tx1"/>
                </a:solidFill>
                <a:effectLst/>
                <a:latin typeface="Times New Roman" pitchFamily="18" charset="0"/>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grpSp>
        <p:nvGrpSpPr>
          <p:cNvPr id="137257" name="Group 41"/>
          <p:cNvGrpSpPr>
            <a:grpSpLocks/>
          </p:cNvGrpSpPr>
          <p:nvPr/>
        </p:nvGrpSpPr>
        <p:grpSpPr bwMode="auto">
          <a:xfrm>
            <a:off x="1600200" y="3200400"/>
            <a:ext cx="6400800" cy="381000"/>
            <a:chOff x="-3" y="1612"/>
            <a:chExt cx="3634" cy="380"/>
          </a:xfrm>
        </p:grpSpPr>
        <p:grpSp>
          <p:nvGrpSpPr>
            <p:cNvPr id="137255" name="Group 39"/>
            <p:cNvGrpSpPr>
              <a:grpSpLocks/>
            </p:cNvGrpSpPr>
            <p:nvPr/>
          </p:nvGrpSpPr>
          <p:grpSpPr bwMode="auto">
            <a:xfrm>
              <a:off x="0" y="1615"/>
              <a:ext cx="3628" cy="374"/>
              <a:chOff x="0" y="1615"/>
              <a:chExt cx="3628" cy="374"/>
            </a:xfrm>
          </p:grpSpPr>
          <p:sp>
            <p:nvSpPr>
              <p:cNvPr id="137253" name="Rectangle 37"/>
              <p:cNvSpPr>
                <a:spLocks noChangeArrowheads="1"/>
              </p:cNvSpPr>
              <p:nvPr/>
            </p:nvSpPr>
            <p:spPr bwMode="auto">
              <a:xfrm>
                <a:off x="28" y="1615"/>
                <a:ext cx="357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lstStyle/>
              <a:p>
                <a:pPr algn="just"/>
                <a:r>
                  <a:rPr kumimoji="0" lang="es-MX" sz="1200">
                    <a:solidFill>
                      <a:schemeClr val="tx1"/>
                    </a:solidFill>
                    <a:effectLst/>
                    <a:latin typeface="Times New Roman" pitchFamily="18" charset="0"/>
                    <a:cs typeface="Times New Roman" pitchFamily="18" charset="0"/>
                  </a:rPr>
                  <a:t>Total de costos financieros      $3.000</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7254" name="Rectangle 38"/>
              <p:cNvSpPr>
                <a:spLocks noChangeArrowheads="1"/>
              </p:cNvSpPr>
              <p:nvPr/>
            </p:nvSpPr>
            <p:spPr bwMode="auto">
              <a:xfrm>
                <a:off x="0" y="1615"/>
                <a:ext cx="362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7256" name="Rectangle 40"/>
            <p:cNvSpPr>
              <a:spLocks noChangeArrowheads="1"/>
            </p:cNvSpPr>
            <p:nvPr/>
          </p:nvSpPr>
          <p:spPr bwMode="auto">
            <a:xfrm>
              <a:off x="-3" y="1612"/>
              <a:ext cx="3634" cy="380"/>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7258" name="Rectangle 42"/>
          <p:cNvSpPr>
            <a:spLocks noChangeArrowheads="1"/>
          </p:cNvSpPr>
          <p:nvPr/>
        </p:nvSpPr>
        <p:spPr bwMode="auto">
          <a:xfrm>
            <a:off x="1600200" y="3962401"/>
            <a:ext cx="71628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0" lang="es-MX" sz="1200">
                <a:solidFill>
                  <a:schemeClr val="tx1"/>
                </a:solidFill>
                <a:effectLst/>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just"/>
            <a:r>
              <a:rPr kumimoji="0" lang="es-MX" sz="2000" b="0">
                <a:effectLst/>
                <a:latin typeface="Times New Roman" pitchFamily="18" charset="0"/>
                <a:cs typeface="Times New Roman" pitchFamily="18" charset="0"/>
              </a:rPr>
              <a:t>PRESUPUESTO</a:t>
            </a:r>
          </a:p>
          <a:p>
            <a:pPr algn="l"/>
            <a:r>
              <a:rPr kumimoji="0" lang="es-MX" sz="1200">
                <a:solidFill>
                  <a:schemeClr val="tx1"/>
                </a:solidFill>
                <a:effectLst/>
                <a:latin typeface="Times New Roman" pitchFamily="18" charset="0"/>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r>
              <a:rPr kumimoji="0" lang="es-MX" sz="1200">
                <a:solidFill>
                  <a:schemeClr val="tx1"/>
                </a:solidFill>
                <a:effectLst/>
                <a:latin typeface="Times New Roman" pitchFamily="18" charset="0"/>
                <a:cs typeface="Times New Roman" pitchFamily="18" charset="0"/>
              </a:rPr>
              <a:t>Total de costos en Recursos Humanos   $ 18.000</a:t>
            </a:r>
            <a:endParaRPr kumimoji="0" lang="es-AR" sz="1200">
              <a:solidFill>
                <a:schemeClr val="tx1"/>
              </a:solidFill>
              <a:effectLst/>
              <a:latin typeface="Times New Roman" pitchFamily="18" charset="0"/>
              <a:cs typeface="Times New Roman" pitchFamily="18" charset="0"/>
            </a:endParaRPr>
          </a:p>
          <a:p>
            <a:pPr algn="l"/>
            <a:r>
              <a:rPr kumimoji="0" lang="es-MX" sz="1200">
                <a:solidFill>
                  <a:schemeClr val="tx1"/>
                </a:solidFill>
                <a:effectLst/>
                <a:latin typeface="Times New Roman" pitchFamily="18" charset="0"/>
                <a:cs typeface="Times New Roman" pitchFamily="18" charset="0"/>
              </a:rPr>
              <a:t>Total de costos en Recursos Materiales $ 8.268,8</a:t>
            </a:r>
            <a:endParaRPr kumimoji="0" lang="es-AR" sz="1200">
              <a:solidFill>
                <a:schemeClr val="tx1"/>
              </a:solidFill>
              <a:effectLst/>
              <a:latin typeface="Times New Roman" pitchFamily="18" charset="0"/>
              <a:cs typeface="Times New Roman" pitchFamily="18" charset="0"/>
            </a:endParaRPr>
          </a:p>
          <a:p>
            <a:pPr algn="l"/>
            <a:r>
              <a:rPr kumimoji="0" lang="es-MX" sz="1200">
                <a:solidFill>
                  <a:schemeClr val="tx1"/>
                </a:solidFill>
                <a:effectLst/>
                <a:latin typeface="Times New Roman" pitchFamily="18" charset="0"/>
                <a:cs typeface="Times New Roman" pitchFamily="18" charset="0"/>
              </a:rPr>
              <a:t>Total de costos financieros      $3.000</a:t>
            </a:r>
            <a:endParaRPr kumimoji="0" lang="es-AR" sz="1200">
              <a:solidFill>
                <a:schemeClr val="tx1"/>
              </a:solidFill>
              <a:effectLst/>
              <a:latin typeface="Times New Roman" pitchFamily="18" charset="0"/>
              <a:cs typeface="Times New Roman" pitchFamily="18" charset="0"/>
            </a:endParaRPr>
          </a:p>
          <a:p>
            <a:pPr algn="just"/>
            <a:r>
              <a:rPr kumimoji="0" lang="es-MX" sz="1200" u="sng">
                <a:solidFill>
                  <a:schemeClr val="tx1"/>
                </a:solidFill>
                <a:effectLst/>
                <a:latin typeface="Times New Roman" pitchFamily="18" charset="0"/>
                <a:cs typeface="Times New Roman" pitchFamily="18" charset="0"/>
              </a:rPr>
              <a:t> </a:t>
            </a:r>
          </a:p>
          <a:p>
            <a:pPr algn="l"/>
            <a:r>
              <a:rPr kumimoji="0" lang="es-MX" sz="1200">
                <a:solidFill>
                  <a:schemeClr val="tx1"/>
                </a:solidFill>
                <a:effectLst/>
                <a:latin typeface="Times New Roman" pitchFamily="18" charset="0"/>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grpSp>
        <p:nvGrpSpPr>
          <p:cNvPr id="137263" name="Group 47"/>
          <p:cNvGrpSpPr>
            <a:grpSpLocks/>
          </p:cNvGrpSpPr>
          <p:nvPr/>
        </p:nvGrpSpPr>
        <p:grpSpPr bwMode="auto">
          <a:xfrm>
            <a:off x="1676400" y="5334000"/>
            <a:ext cx="5943600" cy="457200"/>
            <a:chOff x="-3" y="3197"/>
            <a:chExt cx="1746" cy="399"/>
          </a:xfrm>
        </p:grpSpPr>
        <p:grpSp>
          <p:nvGrpSpPr>
            <p:cNvPr id="137261" name="Group 45"/>
            <p:cNvGrpSpPr>
              <a:grpSpLocks/>
            </p:cNvGrpSpPr>
            <p:nvPr/>
          </p:nvGrpSpPr>
          <p:grpSpPr bwMode="auto">
            <a:xfrm>
              <a:off x="0" y="3200"/>
              <a:ext cx="1740" cy="393"/>
              <a:chOff x="0" y="3200"/>
              <a:chExt cx="1740" cy="393"/>
            </a:xfrm>
          </p:grpSpPr>
          <p:sp>
            <p:nvSpPr>
              <p:cNvPr id="137259" name="Rectangle 43"/>
              <p:cNvSpPr>
                <a:spLocks noChangeArrowheads="1"/>
              </p:cNvSpPr>
              <p:nvPr/>
            </p:nvSpPr>
            <p:spPr bwMode="auto">
              <a:xfrm>
                <a:off x="28" y="3200"/>
                <a:ext cx="1684"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lstStyle/>
              <a:p>
                <a:pPr algn="l"/>
                <a:r>
                  <a:rPr kumimoji="0" lang="es-MX" sz="1400">
                    <a:solidFill>
                      <a:schemeClr val="tx1"/>
                    </a:solidFill>
                    <a:effectLst/>
                    <a:latin typeface="Times New Roman" pitchFamily="18" charset="0"/>
                    <a:cs typeface="Times New Roman" pitchFamily="18" charset="0"/>
                  </a:rPr>
                  <a:t>PRESUPUESTO:   $ 29.268,8</a:t>
                </a:r>
                <a:endParaRPr kumimoji="0" lang="es-AR" sz="80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7260" name="Rectangle 44"/>
              <p:cNvSpPr>
                <a:spLocks noChangeArrowheads="1"/>
              </p:cNvSpPr>
              <p:nvPr/>
            </p:nvSpPr>
            <p:spPr bwMode="auto">
              <a:xfrm>
                <a:off x="0" y="3200"/>
                <a:ext cx="1740" cy="39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37262" name="Rectangle 46"/>
            <p:cNvSpPr>
              <a:spLocks noChangeArrowheads="1"/>
            </p:cNvSpPr>
            <p:nvPr/>
          </p:nvSpPr>
          <p:spPr bwMode="auto">
            <a:xfrm>
              <a:off x="-3" y="3197"/>
              <a:ext cx="1746" cy="399"/>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7218"/>
                                        </p:tgtEl>
                                        <p:attrNameLst>
                                          <p:attrName>style.visibility</p:attrName>
                                        </p:attrNameLst>
                                      </p:cBhvr>
                                      <p:to>
                                        <p:strVal val="visible"/>
                                      </p:to>
                                    </p:set>
                                    <p:anim calcmode="lin" valueType="num">
                                      <p:cBhvr additive="base">
                                        <p:cTn id="7" dur="500" fill="hold"/>
                                        <p:tgtEl>
                                          <p:spTgt spid="137218"/>
                                        </p:tgtEl>
                                        <p:attrNameLst>
                                          <p:attrName>ppt_x</p:attrName>
                                        </p:attrNameLst>
                                      </p:cBhvr>
                                      <p:tavLst>
                                        <p:tav tm="0">
                                          <p:val>
                                            <p:strVal val="0-#ppt_w/2"/>
                                          </p:val>
                                        </p:tav>
                                        <p:tav tm="100000">
                                          <p:val>
                                            <p:strVal val="#ppt_x"/>
                                          </p:val>
                                        </p:tav>
                                      </p:tavLst>
                                    </p:anim>
                                    <p:anim calcmode="lin" valueType="num">
                                      <p:cBhvr additive="base">
                                        <p:cTn id="8" dur="500" fill="hold"/>
                                        <p:tgtEl>
                                          <p:spTgt spid="1372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37219"/>
                                        </p:tgtEl>
                                        <p:attrNameLst>
                                          <p:attrName>style.visibility</p:attrName>
                                        </p:attrNameLst>
                                      </p:cBhvr>
                                      <p:to>
                                        <p:strVal val="visible"/>
                                      </p:to>
                                    </p:set>
                                    <p:anim calcmode="lin" valueType="num">
                                      <p:cBhvr additive="base">
                                        <p:cTn id="13" dur="500" fill="hold"/>
                                        <p:tgtEl>
                                          <p:spTgt spid="137219"/>
                                        </p:tgtEl>
                                        <p:attrNameLst>
                                          <p:attrName>ppt_x</p:attrName>
                                        </p:attrNameLst>
                                      </p:cBhvr>
                                      <p:tavLst>
                                        <p:tav tm="0">
                                          <p:val>
                                            <p:strVal val="0-#ppt_w/2"/>
                                          </p:val>
                                        </p:tav>
                                        <p:tav tm="100000">
                                          <p:val>
                                            <p:strVal val="#ppt_x"/>
                                          </p:val>
                                        </p:tav>
                                      </p:tavLst>
                                    </p:anim>
                                    <p:anim calcmode="lin" valueType="num">
                                      <p:cBhvr additive="base">
                                        <p:cTn id="14" dur="500" fill="hold"/>
                                        <p:tgtEl>
                                          <p:spTgt spid="13721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7251"/>
                                        </p:tgtEl>
                                        <p:attrNameLst>
                                          <p:attrName>style.visibility</p:attrName>
                                        </p:attrNameLst>
                                      </p:cBhvr>
                                      <p:to>
                                        <p:strVal val="visible"/>
                                      </p:to>
                                    </p:set>
                                    <p:anim calcmode="lin" valueType="num">
                                      <p:cBhvr additive="base">
                                        <p:cTn id="19" dur="500" fill="hold"/>
                                        <p:tgtEl>
                                          <p:spTgt spid="137251"/>
                                        </p:tgtEl>
                                        <p:attrNameLst>
                                          <p:attrName>ppt_x</p:attrName>
                                        </p:attrNameLst>
                                      </p:cBhvr>
                                      <p:tavLst>
                                        <p:tav tm="0">
                                          <p:val>
                                            <p:strVal val="0-#ppt_w/2"/>
                                          </p:val>
                                        </p:tav>
                                        <p:tav tm="100000">
                                          <p:val>
                                            <p:strVal val="#ppt_x"/>
                                          </p:val>
                                        </p:tav>
                                      </p:tavLst>
                                    </p:anim>
                                    <p:anim calcmode="lin" valueType="num">
                                      <p:cBhvr additive="base">
                                        <p:cTn id="20" dur="500" fill="hold"/>
                                        <p:tgtEl>
                                          <p:spTgt spid="13725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7252"/>
                                        </p:tgtEl>
                                        <p:attrNameLst>
                                          <p:attrName>style.visibility</p:attrName>
                                        </p:attrNameLst>
                                      </p:cBhvr>
                                      <p:to>
                                        <p:strVal val="visible"/>
                                      </p:to>
                                    </p:set>
                                    <p:anim calcmode="lin" valueType="num">
                                      <p:cBhvr additive="base">
                                        <p:cTn id="25" dur="500" fill="hold"/>
                                        <p:tgtEl>
                                          <p:spTgt spid="137252"/>
                                        </p:tgtEl>
                                        <p:attrNameLst>
                                          <p:attrName>ppt_x</p:attrName>
                                        </p:attrNameLst>
                                      </p:cBhvr>
                                      <p:tavLst>
                                        <p:tav tm="0">
                                          <p:val>
                                            <p:strVal val="0-#ppt_w/2"/>
                                          </p:val>
                                        </p:tav>
                                        <p:tav tm="100000">
                                          <p:val>
                                            <p:strVal val="#ppt_x"/>
                                          </p:val>
                                        </p:tav>
                                      </p:tavLst>
                                    </p:anim>
                                    <p:anim calcmode="lin" valueType="num">
                                      <p:cBhvr additive="base">
                                        <p:cTn id="26" dur="500" fill="hold"/>
                                        <p:tgtEl>
                                          <p:spTgt spid="13725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37257"/>
                                        </p:tgtEl>
                                        <p:attrNameLst>
                                          <p:attrName>style.visibility</p:attrName>
                                        </p:attrNameLst>
                                      </p:cBhvr>
                                      <p:to>
                                        <p:strVal val="visible"/>
                                      </p:to>
                                    </p:set>
                                    <p:anim calcmode="lin" valueType="num">
                                      <p:cBhvr additive="base">
                                        <p:cTn id="31" dur="500" fill="hold"/>
                                        <p:tgtEl>
                                          <p:spTgt spid="137257"/>
                                        </p:tgtEl>
                                        <p:attrNameLst>
                                          <p:attrName>ppt_x</p:attrName>
                                        </p:attrNameLst>
                                      </p:cBhvr>
                                      <p:tavLst>
                                        <p:tav tm="0">
                                          <p:val>
                                            <p:strVal val="0-#ppt_w/2"/>
                                          </p:val>
                                        </p:tav>
                                        <p:tav tm="100000">
                                          <p:val>
                                            <p:strVal val="#ppt_x"/>
                                          </p:val>
                                        </p:tav>
                                      </p:tavLst>
                                    </p:anim>
                                    <p:anim calcmode="lin" valueType="num">
                                      <p:cBhvr additive="base">
                                        <p:cTn id="32" dur="500" fill="hold"/>
                                        <p:tgtEl>
                                          <p:spTgt spid="13725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7258"/>
                                        </p:tgtEl>
                                        <p:attrNameLst>
                                          <p:attrName>style.visibility</p:attrName>
                                        </p:attrNameLst>
                                      </p:cBhvr>
                                      <p:to>
                                        <p:strVal val="visible"/>
                                      </p:to>
                                    </p:set>
                                    <p:anim calcmode="lin" valueType="num">
                                      <p:cBhvr additive="base">
                                        <p:cTn id="37" dur="500" fill="hold"/>
                                        <p:tgtEl>
                                          <p:spTgt spid="137258"/>
                                        </p:tgtEl>
                                        <p:attrNameLst>
                                          <p:attrName>ppt_x</p:attrName>
                                        </p:attrNameLst>
                                      </p:cBhvr>
                                      <p:tavLst>
                                        <p:tav tm="0">
                                          <p:val>
                                            <p:strVal val="0-#ppt_w/2"/>
                                          </p:val>
                                        </p:tav>
                                        <p:tav tm="100000">
                                          <p:val>
                                            <p:strVal val="#ppt_x"/>
                                          </p:val>
                                        </p:tav>
                                      </p:tavLst>
                                    </p:anim>
                                    <p:anim calcmode="lin" valueType="num">
                                      <p:cBhvr additive="base">
                                        <p:cTn id="38" dur="500" fill="hold"/>
                                        <p:tgtEl>
                                          <p:spTgt spid="13725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37263"/>
                                        </p:tgtEl>
                                        <p:attrNameLst>
                                          <p:attrName>style.visibility</p:attrName>
                                        </p:attrNameLst>
                                      </p:cBhvr>
                                      <p:to>
                                        <p:strVal val="visible"/>
                                      </p:to>
                                    </p:set>
                                    <p:anim calcmode="lin" valueType="num">
                                      <p:cBhvr additive="base">
                                        <p:cTn id="43" dur="500" fill="hold"/>
                                        <p:tgtEl>
                                          <p:spTgt spid="137263"/>
                                        </p:tgtEl>
                                        <p:attrNameLst>
                                          <p:attrName>ppt_x</p:attrName>
                                        </p:attrNameLst>
                                      </p:cBhvr>
                                      <p:tavLst>
                                        <p:tav tm="0">
                                          <p:val>
                                            <p:strVal val="0-#ppt_w/2"/>
                                          </p:val>
                                        </p:tav>
                                        <p:tav tm="100000">
                                          <p:val>
                                            <p:strVal val="#ppt_x"/>
                                          </p:val>
                                        </p:tav>
                                      </p:tavLst>
                                    </p:anim>
                                    <p:anim calcmode="lin" valueType="num">
                                      <p:cBhvr additive="base">
                                        <p:cTn id="44" dur="500" fill="hold"/>
                                        <p:tgtEl>
                                          <p:spTgt spid="1372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utoUpdateAnimBg="0"/>
      <p:bldP spid="137219" grpId="0" autoUpdateAnimBg="0"/>
      <p:bldP spid="137252" grpId="0" autoUpdateAnimBg="0"/>
      <p:bldP spid="13725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173163" y="457200"/>
            <a:ext cx="7772400" cy="914400"/>
          </a:xfrm>
        </p:spPr>
        <p:txBody>
          <a:bodyPr/>
          <a:lstStyle/>
          <a:p>
            <a:r>
              <a:rPr lang="es-AR" sz="2400" b="1"/>
              <a:t>EVALUACION EX ANTE</a:t>
            </a:r>
            <a:endParaRPr lang="es-ES" sz="2400" b="1"/>
          </a:p>
        </p:txBody>
      </p:sp>
      <p:graphicFrame>
        <p:nvGraphicFramePr>
          <p:cNvPr id="2" name="Object 6"/>
          <p:cNvGraphicFramePr>
            <a:graphicFrameLocks noGrp="1" noChangeAspect="1"/>
          </p:cNvGraphicFramePr>
          <p:nvPr>
            <p:ph sz="quarter" idx="1"/>
          </p:nvPr>
        </p:nvGraphicFramePr>
        <p:xfrm>
          <a:off x="1193800" y="1825626"/>
          <a:ext cx="3708400" cy="16065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Object 7"/>
          <p:cNvGraphicFramePr>
            <a:graphicFrameLocks noGrp="1" noChangeAspect="1"/>
          </p:cNvGraphicFramePr>
          <p:nvPr>
            <p:ph sz="quarter" idx="2"/>
          </p:nvPr>
        </p:nvGraphicFramePr>
        <p:xfrm>
          <a:off x="5232400" y="1611314"/>
          <a:ext cx="3251200" cy="2209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Object 8"/>
          <p:cNvGraphicFramePr>
            <a:graphicFrameLocks noGrp="1" noChangeAspect="1"/>
          </p:cNvGraphicFramePr>
          <p:nvPr>
            <p:ph type="body" sz="half" idx="3"/>
          </p:nvPr>
        </p:nvGraphicFramePr>
        <p:xfrm>
          <a:off x="2671763" y="4165600"/>
          <a:ext cx="4775200" cy="18796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86"/>
                                        </p:tgtEl>
                                        <p:attrNameLst>
                                          <p:attrName>style.visibility</p:attrName>
                                        </p:attrNameLst>
                                      </p:cBhvr>
                                      <p:to>
                                        <p:strVal val="visible"/>
                                      </p:to>
                                    </p:set>
                                    <p:animEffect transition="in" filter="blinds(horizontal)">
                                      <p:cBhvr>
                                        <p:cTn id="7" dur="500"/>
                                        <p:tgtEl>
                                          <p:spTgt spid="118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utoUpdateAnimBg="0"/>
      <p:bldGraphic spid="2" grpId="0">
        <p:bldAsOne/>
      </p:bldGraphic>
      <p:bldGraphic spid="3" grpId="0">
        <p:bldAsOne/>
      </p:bldGraphic>
      <p:bldGraphic spid="4"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173163" y="457200"/>
            <a:ext cx="7772400" cy="838200"/>
          </a:xfrm>
        </p:spPr>
        <p:txBody>
          <a:bodyPr/>
          <a:lstStyle/>
          <a:p>
            <a:r>
              <a:rPr lang="es-AR" sz="2400"/>
              <a:t>EVALUACION EX ANTE</a:t>
            </a:r>
            <a:endParaRPr lang="es-ES" sz="2400"/>
          </a:p>
        </p:txBody>
      </p:sp>
      <p:sp>
        <p:nvSpPr>
          <p:cNvPr id="120835" name="Rectangle 3"/>
          <p:cNvSpPr>
            <a:spLocks noGrp="1" noChangeArrowheads="1"/>
          </p:cNvSpPr>
          <p:nvPr>
            <p:ph type="body" sz="half" idx="1"/>
          </p:nvPr>
        </p:nvSpPr>
        <p:spPr>
          <a:xfrm>
            <a:off x="1173163" y="1447800"/>
            <a:ext cx="7772400" cy="2286000"/>
          </a:xfrm>
        </p:spPr>
        <p:txBody>
          <a:bodyPr/>
          <a:lstStyle/>
          <a:p>
            <a:pPr marL="0" indent="0"/>
            <a:endParaRPr lang="es-ES" sz="2800"/>
          </a:p>
        </p:txBody>
      </p:sp>
      <p:grpSp>
        <p:nvGrpSpPr>
          <p:cNvPr id="120837" name="Group 5"/>
          <p:cNvGrpSpPr>
            <a:grpSpLocks/>
          </p:cNvGrpSpPr>
          <p:nvPr/>
        </p:nvGrpSpPr>
        <p:grpSpPr bwMode="auto">
          <a:xfrm>
            <a:off x="1905000" y="1676400"/>
            <a:ext cx="5562600" cy="1905000"/>
            <a:chOff x="-3" y="726"/>
            <a:chExt cx="3270" cy="1215"/>
          </a:xfrm>
        </p:grpSpPr>
        <p:grpSp>
          <p:nvGrpSpPr>
            <p:cNvPr id="120838" name="Group 6"/>
            <p:cNvGrpSpPr>
              <a:grpSpLocks/>
            </p:cNvGrpSpPr>
            <p:nvPr/>
          </p:nvGrpSpPr>
          <p:grpSpPr bwMode="auto">
            <a:xfrm>
              <a:off x="0" y="729"/>
              <a:ext cx="3264" cy="1209"/>
              <a:chOff x="0" y="729"/>
              <a:chExt cx="3264" cy="1209"/>
            </a:xfrm>
          </p:grpSpPr>
          <p:grpSp>
            <p:nvGrpSpPr>
              <p:cNvPr id="120839" name="Group 7"/>
              <p:cNvGrpSpPr>
                <a:grpSpLocks/>
              </p:cNvGrpSpPr>
              <p:nvPr/>
            </p:nvGrpSpPr>
            <p:grpSpPr bwMode="auto">
              <a:xfrm>
                <a:off x="0" y="729"/>
                <a:ext cx="1088" cy="403"/>
                <a:chOff x="0" y="729"/>
                <a:chExt cx="1088" cy="403"/>
              </a:xfrm>
            </p:grpSpPr>
            <p:sp>
              <p:nvSpPr>
                <p:cNvPr id="120840" name="Rectangle 8"/>
                <p:cNvSpPr>
                  <a:spLocks noChangeArrowheads="1"/>
                </p:cNvSpPr>
                <p:nvPr/>
              </p:nvSpPr>
              <p:spPr bwMode="auto">
                <a:xfrm>
                  <a:off x="0" y="729"/>
                  <a:ext cx="1088"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20841" name="Group 9"/>
                <p:cNvGrpSpPr>
                  <a:grpSpLocks/>
                </p:cNvGrpSpPr>
                <p:nvPr/>
              </p:nvGrpSpPr>
              <p:grpSpPr bwMode="auto">
                <a:xfrm>
                  <a:off x="0" y="729"/>
                  <a:ext cx="1088" cy="403"/>
                  <a:chOff x="0" y="729"/>
                  <a:chExt cx="1088" cy="403"/>
                </a:xfrm>
              </p:grpSpPr>
              <p:sp>
                <p:nvSpPr>
                  <p:cNvPr id="120842" name="Rectangle 10"/>
                  <p:cNvSpPr>
                    <a:spLocks noChangeArrowheads="1"/>
                  </p:cNvSpPr>
                  <p:nvPr/>
                </p:nvSpPr>
                <p:spPr bwMode="auto">
                  <a:xfrm>
                    <a:off x="28" y="729"/>
                    <a:ext cx="1032"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Consultaron por ellas</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20843" name="Rectangle 11"/>
                  <p:cNvSpPr>
                    <a:spLocks noChangeArrowheads="1"/>
                  </p:cNvSpPr>
                  <p:nvPr/>
                </p:nvSpPr>
                <p:spPr bwMode="auto">
                  <a:xfrm>
                    <a:off x="0" y="729"/>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20844" name="Group 12"/>
              <p:cNvGrpSpPr>
                <a:grpSpLocks/>
              </p:cNvGrpSpPr>
              <p:nvPr/>
            </p:nvGrpSpPr>
            <p:grpSpPr bwMode="auto">
              <a:xfrm>
                <a:off x="1088" y="729"/>
                <a:ext cx="1088" cy="403"/>
                <a:chOff x="1088" y="729"/>
                <a:chExt cx="1088" cy="403"/>
              </a:xfrm>
            </p:grpSpPr>
            <p:sp>
              <p:nvSpPr>
                <p:cNvPr id="120845" name="Rectangle 13"/>
                <p:cNvSpPr>
                  <a:spLocks noChangeArrowheads="1"/>
                </p:cNvSpPr>
                <p:nvPr/>
              </p:nvSpPr>
              <p:spPr bwMode="auto">
                <a:xfrm>
                  <a:off x="1088" y="729"/>
                  <a:ext cx="1088"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20846" name="Group 14"/>
                <p:cNvGrpSpPr>
                  <a:grpSpLocks/>
                </p:cNvGrpSpPr>
                <p:nvPr/>
              </p:nvGrpSpPr>
              <p:grpSpPr bwMode="auto">
                <a:xfrm>
                  <a:off x="1088" y="729"/>
                  <a:ext cx="1088" cy="403"/>
                  <a:chOff x="1088" y="729"/>
                  <a:chExt cx="1088" cy="403"/>
                </a:xfrm>
              </p:grpSpPr>
              <p:sp>
                <p:nvSpPr>
                  <p:cNvPr id="120847" name="Rectangle 15"/>
                  <p:cNvSpPr>
                    <a:spLocks noChangeArrowheads="1"/>
                  </p:cNvSpPr>
                  <p:nvPr/>
                </p:nvSpPr>
                <p:spPr bwMode="auto">
                  <a:xfrm>
                    <a:off x="1116" y="729"/>
                    <a:ext cx="1032"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Consultaron por otros</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20848" name="Rectangle 16"/>
                  <p:cNvSpPr>
                    <a:spLocks noChangeArrowheads="1"/>
                  </p:cNvSpPr>
                  <p:nvPr/>
                </p:nvSpPr>
                <p:spPr bwMode="auto">
                  <a:xfrm>
                    <a:off x="1088" y="729"/>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20849" name="Group 17"/>
              <p:cNvGrpSpPr>
                <a:grpSpLocks/>
              </p:cNvGrpSpPr>
              <p:nvPr/>
            </p:nvGrpSpPr>
            <p:grpSpPr bwMode="auto">
              <a:xfrm>
                <a:off x="2176" y="729"/>
                <a:ext cx="1088" cy="403"/>
                <a:chOff x="2176" y="729"/>
                <a:chExt cx="1088" cy="403"/>
              </a:xfrm>
            </p:grpSpPr>
            <p:sp>
              <p:nvSpPr>
                <p:cNvPr id="120850" name="Rectangle 18"/>
                <p:cNvSpPr>
                  <a:spLocks noChangeArrowheads="1"/>
                </p:cNvSpPr>
                <p:nvPr/>
              </p:nvSpPr>
              <p:spPr bwMode="auto">
                <a:xfrm>
                  <a:off x="2176" y="729"/>
                  <a:ext cx="1088"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20851" name="Group 19"/>
                <p:cNvGrpSpPr>
                  <a:grpSpLocks/>
                </p:cNvGrpSpPr>
                <p:nvPr/>
              </p:nvGrpSpPr>
              <p:grpSpPr bwMode="auto">
                <a:xfrm>
                  <a:off x="2176" y="729"/>
                  <a:ext cx="1088" cy="403"/>
                  <a:chOff x="2176" y="729"/>
                  <a:chExt cx="1088" cy="403"/>
                </a:xfrm>
              </p:grpSpPr>
              <p:sp>
                <p:nvSpPr>
                  <p:cNvPr id="120852" name="Rectangle 20"/>
                  <p:cNvSpPr>
                    <a:spLocks noChangeArrowheads="1"/>
                  </p:cNvSpPr>
                  <p:nvPr/>
                </p:nvSpPr>
                <p:spPr bwMode="auto">
                  <a:xfrm>
                    <a:off x="2204" y="729"/>
                    <a:ext cx="1032"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Total</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20853" name="Rectangle 21"/>
                  <p:cNvSpPr>
                    <a:spLocks noChangeArrowheads="1"/>
                  </p:cNvSpPr>
                  <p:nvPr/>
                </p:nvSpPr>
                <p:spPr bwMode="auto">
                  <a:xfrm>
                    <a:off x="2176" y="729"/>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20854" name="Group 22"/>
              <p:cNvGrpSpPr>
                <a:grpSpLocks/>
              </p:cNvGrpSpPr>
              <p:nvPr/>
            </p:nvGrpSpPr>
            <p:grpSpPr bwMode="auto">
              <a:xfrm>
                <a:off x="0" y="1132"/>
                <a:ext cx="1088" cy="403"/>
                <a:chOff x="0" y="1132"/>
                <a:chExt cx="1088" cy="403"/>
              </a:xfrm>
            </p:grpSpPr>
            <p:sp>
              <p:nvSpPr>
                <p:cNvPr id="120855" name="Rectangle 23"/>
                <p:cNvSpPr>
                  <a:spLocks noChangeArrowheads="1"/>
                </p:cNvSpPr>
                <p:nvPr/>
              </p:nvSpPr>
              <p:spPr bwMode="auto">
                <a:xfrm>
                  <a:off x="28" y="1132"/>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23</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20856" name="Rectangle 24"/>
                <p:cNvSpPr>
                  <a:spLocks noChangeArrowheads="1"/>
                </p:cNvSpPr>
                <p:nvPr/>
              </p:nvSpPr>
              <p:spPr bwMode="auto">
                <a:xfrm>
                  <a:off x="0" y="1132"/>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20857" name="Group 25"/>
              <p:cNvGrpSpPr>
                <a:grpSpLocks/>
              </p:cNvGrpSpPr>
              <p:nvPr/>
            </p:nvGrpSpPr>
            <p:grpSpPr bwMode="auto">
              <a:xfrm>
                <a:off x="1088" y="1132"/>
                <a:ext cx="1088" cy="403"/>
                <a:chOff x="1088" y="1132"/>
                <a:chExt cx="1088" cy="403"/>
              </a:xfrm>
            </p:grpSpPr>
            <p:sp>
              <p:nvSpPr>
                <p:cNvPr id="120858" name="Rectangle 26"/>
                <p:cNvSpPr>
                  <a:spLocks noChangeArrowheads="1"/>
                </p:cNvSpPr>
                <p:nvPr/>
              </p:nvSpPr>
              <p:spPr bwMode="auto">
                <a:xfrm>
                  <a:off x="1116" y="1132"/>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54</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20859" name="Rectangle 27"/>
                <p:cNvSpPr>
                  <a:spLocks noChangeArrowheads="1"/>
                </p:cNvSpPr>
                <p:nvPr/>
              </p:nvSpPr>
              <p:spPr bwMode="auto">
                <a:xfrm>
                  <a:off x="1088" y="1132"/>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20860" name="Group 28"/>
              <p:cNvGrpSpPr>
                <a:grpSpLocks/>
              </p:cNvGrpSpPr>
              <p:nvPr/>
            </p:nvGrpSpPr>
            <p:grpSpPr bwMode="auto">
              <a:xfrm>
                <a:off x="2176" y="1132"/>
                <a:ext cx="1088" cy="403"/>
                <a:chOff x="2176" y="1132"/>
                <a:chExt cx="1088" cy="403"/>
              </a:xfrm>
            </p:grpSpPr>
            <p:sp>
              <p:nvSpPr>
                <p:cNvPr id="120861" name="Rectangle 29"/>
                <p:cNvSpPr>
                  <a:spLocks noChangeArrowheads="1"/>
                </p:cNvSpPr>
                <p:nvPr/>
              </p:nvSpPr>
              <p:spPr bwMode="auto">
                <a:xfrm>
                  <a:off x="2204" y="1132"/>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77</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20862" name="Rectangle 30"/>
                <p:cNvSpPr>
                  <a:spLocks noChangeArrowheads="1"/>
                </p:cNvSpPr>
                <p:nvPr/>
              </p:nvSpPr>
              <p:spPr bwMode="auto">
                <a:xfrm>
                  <a:off x="2176" y="1132"/>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20863" name="Group 31"/>
              <p:cNvGrpSpPr>
                <a:grpSpLocks/>
              </p:cNvGrpSpPr>
              <p:nvPr/>
            </p:nvGrpSpPr>
            <p:grpSpPr bwMode="auto">
              <a:xfrm>
                <a:off x="0" y="1535"/>
                <a:ext cx="1088" cy="403"/>
                <a:chOff x="0" y="1535"/>
                <a:chExt cx="1088" cy="403"/>
              </a:xfrm>
            </p:grpSpPr>
            <p:sp>
              <p:nvSpPr>
                <p:cNvPr id="120864" name="Rectangle 32"/>
                <p:cNvSpPr>
                  <a:spLocks noChangeArrowheads="1"/>
                </p:cNvSpPr>
                <p:nvPr/>
              </p:nvSpPr>
              <p:spPr bwMode="auto">
                <a:xfrm>
                  <a:off x="28" y="1535"/>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29,87 %</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20865" name="Rectangle 33"/>
                <p:cNvSpPr>
                  <a:spLocks noChangeArrowheads="1"/>
                </p:cNvSpPr>
                <p:nvPr/>
              </p:nvSpPr>
              <p:spPr bwMode="auto">
                <a:xfrm>
                  <a:off x="0" y="1535"/>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20866" name="Group 34"/>
              <p:cNvGrpSpPr>
                <a:grpSpLocks/>
              </p:cNvGrpSpPr>
              <p:nvPr/>
            </p:nvGrpSpPr>
            <p:grpSpPr bwMode="auto">
              <a:xfrm>
                <a:off x="1088" y="1535"/>
                <a:ext cx="1088" cy="403"/>
                <a:chOff x="1088" y="1535"/>
                <a:chExt cx="1088" cy="403"/>
              </a:xfrm>
            </p:grpSpPr>
            <p:sp>
              <p:nvSpPr>
                <p:cNvPr id="120867" name="Rectangle 35"/>
                <p:cNvSpPr>
                  <a:spLocks noChangeArrowheads="1"/>
                </p:cNvSpPr>
                <p:nvPr/>
              </p:nvSpPr>
              <p:spPr bwMode="auto">
                <a:xfrm>
                  <a:off x="1116" y="1535"/>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70,13%</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20868" name="Rectangle 36"/>
                <p:cNvSpPr>
                  <a:spLocks noChangeArrowheads="1"/>
                </p:cNvSpPr>
                <p:nvPr/>
              </p:nvSpPr>
              <p:spPr bwMode="auto">
                <a:xfrm>
                  <a:off x="1088" y="1535"/>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20869" name="Group 37"/>
              <p:cNvGrpSpPr>
                <a:grpSpLocks/>
              </p:cNvGrpSpPr>
              <p:nvPr/>
            </p:nvGrpSpPr>
            <p:grpSpPr bwMode="auto">
              <a:xfrm>
                <a:off x="2176" y="1535"/>
                <a:ext cx="1088" cy="403"/>
                <a:chOff x="2176" y="1535"/>
                <a:chExt cx="1088" cy="403"/>
              </a:xfrm>
            </p:grpSpPr>
            <p:sp>
              <p:nvSpPr>
                <p:cNvPr id="120870" name="Rectangle 38"/>
                <p:cNvSpPr>
                  <a:spLocks noChangeArrowheads="1"/>
                </p:cNvSpPr>
                <p:nvPr/>
              </p:nvSpPr>
              <p:spPr bwMode="auto">
                <a:xfrm>
                  <a:off x="2204" y="1535"/>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100 %</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20871" name="Rectangle 39"/>
                <p:cNvSpPr>
                  <a:spLocks noChangeArrowheads="1"/>
                </p:cNvSpPr>
                <p:nvPr/>
              </p:nvSpPr>
              <p:spPr bwMode="auto">
                <a:xfrm>
                  <a:off x="2176" y="1535"/>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sp>
          <p:nvSpPr>
            <p:cNvPr id="120872" name="Rectangle 40"/>
            <p:cNvSpPr>
              <a:spLocks noChangeArrowheads="1"/>
            </p:cNvSpPr>
            <p:nvPr/>
          </p:nvSpPr>
          <p:spPr bwMode="auto">
            <a:xfrm>
              <a:off x="-3" y="726"/>
              <a:ext cx="3270" cy="1215"/>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aphicFrame>
        <p:nvGraphicFramePr>
          <p:cNvPr id="2" name="Object 41"/>
          <p:cNvGraphicFramePr>
            <a:graphicFrameLocks noGrp="1" noChangeAspect="1"/>
          </p:cNvGraphicFramePr>
          <p:nvPr>
            <p:ph sz="half" idx="2"/>
          </p:nvPr>
        </p:nvGraphicFramePr>
        <p:xfrm>
          <a:off x="1422400" y="3860800"/>
          <a:ext cx="6299200" cy="24892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additive="base">
                                        <p:cTn id="7" dur="500" fill="hold"/>
                                        <p:tgtEl>
                                          <p:spTgt spid="120834"/>
                                        </p:tgtEl>
                                        <p:attrNameLst>
                                          <p:attrName>ppt_x</p:attrName>
                                        </p:attrNameLst>
                                      </p:cBhvr>
                                      <p:tavLst>
                                        <p:tav tm="0">
                                          <p:val>
                                            <p:strVal val="0-#ppt_w/2"/>
                                          </p:val>
                                        </p:tav>
                                        <p:tav tm="100000">
                                          <p:val>
                                            <p:strVal val="#ppt_x"/>
                                          </p:val>
                                        </p:tav>
                                      </p:tavLst>
                                    </p:anim>
                                    <p:anim calcmode="lin" valueType="num">
                                      <p:cBhvr additive="base">
                                        <p:cTn id="8" dur="500" fill="hold"/>
                                        <p:tgtEl>
                                          <p:spTgt spid="1208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20835">
                                            <p:txEl>
                                              <p:pRg st="0" end="0"/>
                                            </p:txEl>
                                          </p:spTgt>
                                        </p:tgtEl>
                                        <p:attrNameLst>
                                          <p:attrName>style.visibility</p:attrName>
                                        </p:attrNameLst>
                                      </p:cBhvr>
                                      <p:to>
                                        <p:strVal val="visible"/>
                                      </p:to>
                                    </p:set>
                                    <p:anim calcmode="lin" valueType="num">
                                      <p:cBhvr additive="base">
                                        <p:cTn id="13" dur="500" fill="hold"/>
                                        <p:tgtEl>
                                          <p:spTgt spid="12083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08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20837"/>
                                        </p:tgtEl>
                                        <p:attrNameLst>
                                          <p:attrName>style.visibility</p:attrName>
                                        </p:attrNameLst>
                                      </p:cBhvr>
                                      <p:to>
                                        <p:strVal val="visible"/>
                                      </p:to>
                                    </p:set>
                                    <p:anim calcmode="lin" valueType="num">
                                      <p:cBhvr additive="base">
                                        <p:cTn id="19" dur="500" fill="hold"/>
                                        <p:tgtEl>
                                          <p:spTgt spid="120837"/>
                                        </p:tgtEl>
                                        <p:attrNameLst>
                                          <p:attrName>ppt_x</p:attrName>
                                        </p:attrNameLst>
                                      </p:cBhvr>
                                      <p:tavLst>
                                        <p:tav tm="0">
                                          <p:val>
                                            <p:strVal val="0-#ppt_w/2"/>
                                          </p:val>
                                        </p:tav>
                                        <p:tav tm="100000">
                                          <p:val>
                                            <p:strVal val="#ppt_x"/>
                                          </p:val>
                                        </p:tav>
                                      </p:tavLst>
                                    </p:anim>
                                    <p:anim calcmode="lin" valueType="num">
                                      <p:cBhvr additive="base">
                                        <p:cTn id="20" dur="500" fill="hold"/>
                                        <p:tgtEl>
                                          <p:spTgt spid="12083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P spid="120835" grpId="0" build="p" autoUpdateAnimBg="0"/>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143001" y="762000"/>
            <a:ext cx="7802563" cy="990600"/>
          </a:xfrm>
        </p:spPr>
        <p:txBody>
          <a:bodyPr/>
          <a:lstStyle/>
          <a:p>
            <a:r>
              <a:rPr lang="es-AR" sz="2400" b="1">
                <a:cs typeface="Times New Roman" pitchFamily="18" charset="0"/>
              </a:rPr>
              <a:t>    IDENTIFICACIÓN DEL PROBLEMA</a:t>
            </a:r>
            <a:endParaRPr lang="es-ES" sz="2400" b="1">
              <a:cs typeface="Times New Roman" pitchFamily="18" charset="0"/>
            </a:endParaRPr>
          </a:p>
        </p:txBody>
      </p:sp>
      <p:sp>
        <p:nvSpPr>
          <p:cNvPr id="99331" name="Rectangle 3"/>
          <p:cNvSpPr>
            <a:spLocks noGrp="1" noChangeArrowheads="1"/>
          </p:cNvSpPr>
          <p:nvPr>
            <p:ph type="body" idx="1"/>
          </p:nvPr>
        </p:nvSpPr>
        <p:spPr>
          <a:xfrm>
            <a:off x="1143000" y="1600200"/>
            <a:ext cx="7543800" cy="5105400"/>
          </a:xfrm>
        </p:spPr>
        <p:txBody>
          <a:bodyPr/>
          <a:lstStyle/>
          <a:p>
            <a:r>
              <a:rPr lang="es-AR">
                <a:cs typeface="Times New Roman" pitchFamily="18" charset="0"/>
              </a:rPr>
              <a:t>   </a:t>
            </a:r>
            <a:r>
              <a:rPr lang="es-AR" sz="1600" b="1">
                <a:cs typeface="Times New Roman" pitchFamily="18" charset="0"/>
              </a:rPr>
              <a:t>A partir de información obtenida de registros sobre consultas realizadas por mujeres de la comunidad  a trabajo social y psicología en el periodo de un año (junio 2005 a junio 2006) hemos identificados diferentes situaciones problemáticas.</a:t>
            </a:r>
          </a:p>
          <a:p>
            <a:endParaRPr lang="es-AR" sz="1600" b="1">
              <a:cs typeface="Times New Roman" pitchFamily="18" charset="0"/>
            </a:endParaRPr>
          </a:p>
          <a:p>
            <a:pPr>
              <a:buClr>
                <a:schemeClr val="accent2"/>
              </a:buClr>
              <a:buFont typeface="Monotype Sorts" pitchFamily="2" charset="2"/>
              <a:buChar char="n"/>
            </a:pPr>
            <a:r>
              <a:rPr lang="es-MX" sz="1600" b="1">
                <a:cs typeface="Times New Roman" pitchFamily="18" charset="0"/>
              </a:rPr>
              <a:t>Alto índice de desocupación de las mujeres </a:t>
            </a:r>
            <a:endParaRPr lang="es-ES" sz="1600" b="1">
              <a:cs typeface="Times New Roman" pitchFamily="18" charset="0"/>
            </a:endParaRPr>
          </a:p>
          <a:p>
            <a:endParaRPr lang="es-AR" sz="1600" b="1">
              <a:cs typeface="Times New Roman" pitchFamily="18" charset="0"/>
            </a:endParaRPr>
          </a:p>
          <a:p>
            <a:endParaRPr lang="es-AR" sz="1600" b="1">
              <a:cs typeface="Times New Roman" pitchFamily="18" charset="0"/>
            </a:endParaRPr>
          </a:p>
          <a:p>
            <a:endParaRPr lang="es-AR" sz="1800" b="1">
              <a:cs typeface="Times New Roman" pitchFamily="18" charset="0"/>
            </a:endParaRPr>
          </a:p>
          <a:p>
            <a:endParaRPr lang="es-AR" sz="1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a:p>
            <a:endParaRPr lang="es-AR" sz="2000" b="1">
              <a:cs typeface="Times New Roman" pitchFamily="18" charset="0"/>
            </a:endParaRPr>
          </a:p>
        </p:txBody>
      </p:sp>
      <p:graphicFrame>
        <p:nvGraphicFramePr>
          <p:cNvPr id="2" name="Object 4"/>
          <p:cNvGraphicFramePr>
            <a:graphicFrameLocks noChangeAspect="1"/>
          </p:cNvGraphicFramePr>
          <p:nvPr/>
        </p:nvGraphicFramePr>
        <p:xfrm>
          <a:off x="2259014" y="3744914"/>
          <a:ext cx="5006975" cy="20351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blinds(horizontal)">
                                      <p:cBhvr>
                                        <p:cTn id="7" dur="500"/>
                                        <p:tgtEl>
                                          <p:spTgt spid="99330"/>
                                        </p:tgtEl>
                                      </p:cBhvr>
                                    </p:animEffec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9331">
                                            <p:txEl>
                                              <p:pRg st="0" end="0"/>
                                            </p:txEl>
                                          </p:spTgt>
                                        </p:tgtEl>
                                        <p:attrNameLst>
                                          <p:attrName>style.visibility</p:attrName>
                                        </p:attrNameLst>
                                      </p:cBhvr>
                                      <p:to>
                                        <p:strVal val="visible"/>
                                      </p:to>
                                    </p:set>
                                    <p:anim calcmode="lin" valueType="num">
                                      <p:cBhvr additive="base">
                                        <p:cTn id="12" dur="500" fill="hold"/>
                                        <p:tgtEl>
                                          <p:spTgt spid="9933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9933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9331">
                                            <p:txEl>
                                              <p:pRg st="2" end="2"/>
                                            </p:txEl>
                                          </p:spTgt>
                                        </p:tgtEl>
                                        <p:attrNameLst>
                                          <p:attrName>style.visibility</p:attrName>
                                        </p:attrNameLst>
                                      </p:cBhvr>
                                      <p:to>
                                        <p:strVal val="visible"/>
                                      </p:to>
                                    </p:set>
                                    <p:anim calcmode="lin" valueType="num">
                                      <p:cBhvr additive="base">
                                        <p:cTn id="18" dur="500" fill="hold"/>
                                        <p:tgtEl>
                                          <p:spTgt spid="99331">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9933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2" name="whoosh.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autoUpdateAnimBg="0"/>
      <p:bldP spid="99331" grpId="0" build="p" autoUpdateAnimBg="0"/>
      <p:bldGraphic spid="2"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173163" y="457200"/>
            <a:ext cx="7772400" cy="609600"/>
          </a:xfrm>
        </p:spPr>
        <p:txBody>
          <a:bodyPr/>
          <a:lstStyle/>
          <a:p>
            <a:r>
              <a:rPr lang="es-AR" sz="1800" b="1"/>
              <a:t>EVALUACION DURANTE</a:t>
            </a:r>
            <a:endParaRPr lang="es-ES" sz="1800" b="1"/>
          </a:p>
        </p:txBody>
      </p:sp>
      <p:sp>
        <p:nvSpPr>
          <p:cNvPr id="121859" name="Rectangle 3"/>
          <p:cNvSpPr>
            <a:spLocks noGrp="1" noChangeArrowheads="1"/>
          </p:cNvSpPr>
          <p:nvPr>
            <p:ph idx="1"/>
          </p:nvPr>
        </p:nvSpPr>
        <p:spPr>
          <a:xfrm>
            <a:off x="1173163" y="914400"/>
            <a:ext cx="7772400" cy="5181600"/>
          </a:xfrm>
        </p:spPr>
        <p:txBody>
          <a:bodyPr/>
          <a:lstStyle/>
          <a:p>
            <a:pPr algn="just"/>
            <a:r>
              <a:rPr lang="es-AR" sz="1400">
                <a:cs typeface="Times New Roman" pitchFamily="18" charset="0"/>
              </a:rPr>
              <a:t>Las reuniones con las mujeres y las reuniones de equipo de salud constituyen los espacios </a:t>
            </a:r>
          </a:p>
          <a:p>
            <a:pPr algn="just"/>
            <a:r>
              <a:rPr lang="es-AR" sz="1400">
                <a:cs typeface="Times New Roman" pitchFamily="18" charset="0"/>
              </a:rPr>
              <a:t>donde se realizará esta evaluación. Para ello se contará con los registros de las reuniones, las</a:t>
            </a:r>
          </a:p>
          <a:p>
            <a:pPr algn="just"/>
            <a:r>
              <a:rPr lang="es-AR" sz="1400">
                <a:cs typeface="Times New Roman" pitchFamily="18" charset="0"/>
              </a:rPr>
              <a:t>crónicas grupales y la planificación.</a:t>
            </a:r>
          </a:p>
          <a:p>
            <a:pPr algn="just"/>
            <a:r>
              <a:rPr lang="es-AR" sz="1800" b="1">
                <a:solidFill>
                  <a:schemeClr val="tx2"/>
                </a:solidFill>
                <a:latin typeface="Times New Roman" pitchFamily="18" charset="0"/>
                <a:cs typeface="Times New Roman" pitchFamily="18" charset="0"/>
              </a:rPr>
              <a:t>EVALUACION EX POST</a:t>
            </a:r>
          </a:p>
          <a:p>
            <a:pPr algn="just"/>
            <a:r>
              <a:rPr lang="es-AR" sz="1400">
                <a:cs typeface="Times New Roman" pitchFamily="18" charset="0"/>
              </a:rPr>
              <a:t> </a:t>
            </a:r>
            <a:r>
              <a:rPr lang="es-AR" sz="1400" u="sng">
                <a:cs typeface="Times New Roman" pitchFamily="18" charset="0"/>
              </a:rPr>
              <a:t>Reuniones grupales</a:t>
            </a:r>
          </a:p>
          <a:p>
            <a:pPr algn="just"/>
            <a:r>
              <a:rPr lang="es-AR" sz="1400">
                <a:cs typeface="Times New Roman" pitchFamily="18" charset="0"/>
              </a:rPr>
              <a:t> N° de reuniones realizadas en tiempo y forma</a:t>
            </a:r>
          </a:p>
          <a:p>
            <a:pPr algn="just"/>
            <a:r>
              <a:rPr lang="es-AR" sz="1400">
                <a:cs typeface="Times New Roman" pitchFamily="18" charset="0"/>
              </a:rPr>
              <a:t> </a:t>
            </a:r>
            <a:r>
              <a:rPr lang="es-AR" sz="1400" u="sng">
                <a:cs typeface="Times New Roman" pitchFamily="18" charset="0"/>
              </a:rPr>
              <a:t>Participación de mujeres</a:t>
            </a:r>
            <a:endParaRPr lang="es-AR" sz="1400">
              <a:cs typeface="Times New Roman" pitchFamily="18" charset="0"/>
            </a:endParaRPr>
          </a:p>
          <a:p>
            <a:pPr algn="just"/>
            <a:r>
              <a:rPr lang="es-AR" sz="1400">
                <a:cs typeface="Times New Roman" pitchFamily="18" charset="0"/>
              </a:rPr>
              <a:t> N° de mujeres que se integraron el proyecto.</a:t>
            </a:r>
          </a:p>
          <a:p>
            <a:pPr algn="just"/>
            <a:r>
              <a:rPr lang="es-AR" sz="1400">
                <a:cs typeface="Times New Roman" pitchFamily="18" charset="0"/>
              </a:rPr>
              <a:t> Continuidad de las participantes durante la implementación del proyecto</a:t>
            </a:r>
          </a:p>
          <a:p>
            <a:pPr algn="just"/>
            <a:r>
              <a:rPr lang="es-AR" sz="1400">
                <a:cs typeface="Times New Roman" pitchFamily="18" charset="0"/>
              </a:rPr>
              <a:t> </a:t>
            </a:r>
            <a:r>
              <a:rPr lang="es-AR" sz="1400" u="sng">
                <a:cs typeface="Times New Roman" pitchFamily="18" charset="0"/>
              </a:rPr>
              <a:t>Participación de organizaciones e instituciones barriales</a:t>
            </a:r>
            <a:endParaRPr lang="es-AR" sz="1400">
              <a:cs typeface="Times New Roman" pitchFamily="18" charset="0"/>
            </a:endParaRPr>
          </a:p>
          <a:p>
            <a:pPr algn="just"/>
            <a:r>
              <a:rPr lang="es-AR" sz="1400">
                <a:cs typeface="Times New Roman" pitchFamily="18" charset="0"/>
              </a:rPr>
              <a:t> N° de organizaciones e instituciones barriales que participaron en el proyecto</a:t>
            </a:r>
          </a:p>
          <a:p>
            <a:pPr algn="just"/>
            <a:r>
              <a:rPr lang="es-AR" sz="1400">
                <a:cs typeface="Times New Roman" pitchFamily="18" charset="0"/>
              </a:rPr>
              <a:t> </a:t>
            </a:r>
            <a:r>
              <a:rPr lang="es-AR" sz="1400" u="sng">
                <a:cs typeface="Times New Roman" pitchFamily="18" charset="0"/>
              </a:rPr>
              <a:t>Incorporación de equipo del Centro de Salud</a:t>
            </a:r>
            <a:endParaRPr lang="es-AR" sz="1400">
              <a:cs typeface="Times New Roman" pitchFamily="18" charset="0"/>
            </a:endParaRPr>
          </a:p>
          <a:p>
            <a:pPr algn="just"/>
            <a:r>
              <a:rPr lang="es-AR" sz="1400">
                <a:cs typeface="Times New Roman" pitchFamily="18" charset="0"/>
              </a:rPr>
              <a:t> N° de profesionales del Centro de Salud  que participaron en el proyecto</a:t>
            </a:r>
          </a:p>
          <a:p>
            <a:pPr algn="just"/>
            <a:r>
              <a:rPr lang="es-AR" sz="1400">
                <a:cs typeface="Times New Roman" pitchFamily="18" charset="0"/>
              </a:rPr>
              <a:t> N° de integrantes del equipo de salud que tienen conocimiento del proyecto</a:t>
            </a:r>
          </a:p>
          <a:p>
            <a:pPr algn="just"/>
            <a:r>
              <a:rPr lang="es-AR" sz="1400">
                <a:cs typeface="Times New Roman" pitchFamily="18" charset="0"/>
              </a:rPr>
              <a:t> </a:t>
            </a:r>
            <a:r>
              <a:rPr lang="es-AR" sz="1400" u="sng">
                <a:cs typeface="Times New Roman" pitchFamily="18" charset="0"/>
              </a:rPr>
              <a:t>Proyecto Productivo</a:t>
            </a:r>
            <a:endParaRPr lang="es-AR" sz="1400">
              <a:cs typeface="Times New Roman" pitchFamily="18" charset="0"/>
            </a:endParaRPr>
          </a:p>
          <a:p>
            <a:pPr algn="just"/>
            <a:r>
              <a:rPr lang="es-AR" sz="1400">
                <a:cs typeface="Times New Roman" pitchFamily="18" charset="0"/>
              </a:rPr>
              <a:t> Proyecto productivo en marcha según los tiempos previsto</a:t>
            </a:r>
          </a:p>
          <a:p>
            <a:pPr algn="just"/>
            <a:r>
              <a:rPr lang="es-AR" sz="1800" b="1">
                <a:solidFill>
                  <a:schemeClr val="tx2"/>
                </a:solidFill>
                <a:latin typeface="Times New Roman" pitchFamily="18" charset="0"/>
                <a:cs typeface="Times New Roman" pitchFamily="18" charset="0"/>
              </a:rPr>
              <a:t>EVALUACION DE IMPACTO</a:t>
            </a:r>
          </a:p>
          <a:p>
            <a:pPr algn="just"/>
            <a:r>
              <a:rPr lang="es-MX" sz="1400">
                <a:cs typeface="Times New Roman" pitchFamily="18" charset="0"/>
              </a:rPr>
              <a:t>Se efectuarán a tres meses de finalizado el proyecto entrevistas abiertas y en profundidad a las</a:t>
            </a:r>
          </a:p>
          <a:p>
            <a:pPr algn="just"/>
            <a:r>
              <a:rPr lang="es-MX" sz="1400">
                <a:cs typeface="Times New Roman" pitchFamily="18" charset="0"/>
              </a:rPr>
              <a:t> mujeres que participaron en el proyecto y también a referentes de las instituciones y a</a:t>
            </a:r>
          </a:p>
          <a:p>
            <a:pPr algn="just"/>
            <a:r>
              <a:rPr lang="es-MX" sz="1400">
                <a:cs typeface="Times New Roman" pitchFamily="18" charset="0"/>
              </a:rPr>
              <a:t> integrantes del equipo del Centro de Salud</a:t>
            </a:r>
            <a:endParaRPr lang="es-AR" sz="1400">
              <a:cs typeface="Times New Roman" pitchFamily="18" charset="0"/>
            </a:endParaRPr>
          </a:p>
          <a:p>
            <a:pPr algn="just"/>
            <a:endParaRPr lang="es-AR" sz="1400">
              <a:cs typeface="Times New Roman"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173163" y="457200"/>
            <a:ext cx="7772400" cy="533400"/>
          </a:xfrm>
        </p:spPr>
        <p:txBody>
          <a:bodyPr/>
          <a:lstStyle/>
          <a:p>
            <a:r>
              <a:rPr lang="es-AR" sz="2400"/>
              <a:t>PROGRAMA DE TRABAJO</a:t>
            </a:r>
            <a:endParaRPr lang="es-ES" sz="2400"/>
          </a:p>
        </p:txBody>
      </p:sp>
      <p:sp>
        <p:nvSpPr>
          <p:cNvPr id="139267" name="Rectangle 3"/>
          <p:cNvSpPr>
            <a:spLocks noGrp="1" noChangeArrowheads="1"/>
          </p:cNvSpPr>
          <p:nvPr>
            <p:ph type="tbl" idx="1"/>
          </p:nvPr>
        </p:nvSpPr>
        <p:spPr>
          <a:xfrm>
            <a:off x="1173163" y="990600"/>
            <a:ext cx="7772400" cy="5562600"/>
          </a:xfrm>
        </p:spPr>
      </p:sp>
      <p:grpSp>
        <p:nvGrpSpPr>
          <p:cNvPr id="139518" name="Group 254"/>
          <p:cNvGrpSpPr>
            <a:grpSpLocks/>
          </p:cNvGrpSpPr>
          <p:nvPr/>
        </p:nvGrpSpPr>
        <p:grpSpPr bwMode="auto">
          <a:xfrm>
            <a:off x="1295400" y="1143000"/>
            <a:ext cx="7620000" cy="5334000"/>
            <a:chOff x="-3" y="-3"/>
            <a:chExt cx="3856" cy="6047"/>
          </a:xfrm>
        </p:grpSpPr>
        <p:grpSp>
          <p:nvGrpSpPr>
            <p:cNvPr id="139516" name="Group 252"/>
            <p:cNvGrpSpPr>
              <a:grpSpLocks/>
            </p:cNvGrpSpPr>
            <p:nvPr/>
          </p:nvGrpSpPr>
          <p:grpSpPr bwMode="auto">
            <a:xfrm>
              <a:off x="0" y="0"/>
              <a:ext cx="3850" cy="6041"/>
              <a:chOff x="0" y="0"/>
              <a:chExt cx="3850" cy="6041"/>
            </a:xfrm>
          </p:grpSpPr>
          <p:grpSp>
            <p:nvGrpSpPr>
              <p:cNvPr id="139439" name="Group 175"/>
              <p:cNvGrpSpPr>
                <a:grpSpLocks/>
              </p:cNvGrpSpPr>
              <p:nvPr/>
            </p:nvGrpSpPr>
            <p:grpSpPr bwMode="auto">
              <a:xfrm>
                <a:off x="0" y="0"/>
                <a:ext cx="770" cy="403"/>
                <a:chOff x="0" y="0"/>
                <a:chExt cx="770" cy="403"/>
              </a:xfrm>
            </p:grpSpPr>
            <p:sp>
              <p:nvSpPr>
                <p:cNvPr id="139438" name="Rectangle 174"/>
                <p:cNvSpPr>
                  <a:spLocks noChangeArrowheads="1"/>
                </p:cNvSpPr>
                <p:nvPr/>
              </p:nvSpPr>
              <p:spPr bwMode="auto">
                <a:xfrm>
                  <a:off x="0" y="0"/>
                  <a:ext cx="770"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9437" name="Group 173"/>
                <p:cNvGrpSpPr>
                  <a:grpSpLocks/>
                </p:cNvGrpSpPr>
                <p:nvPr/>
              </p:nvGrpSpPr>
              <p:grpSpPr bwMode="auto">
                <a:xfrm>
                  <a:off x="0" y="0"/>
                  <a:ext cx="770" cy="403"/>
                  <a:chOff x="0" y="0"/>
                  <a:chExt cx="770" cy="403"/>
                </a:xfrm>
              </p:grpSpPr>
              <p:sp>
                <p:nvSpPr>
                  <p:cNvPr id="139401" name="Rectangle 137"/>
                  <p:cNvSpPr>
                    <a:spLocks noChangeArrowheads="1"/>
                  </p:cNvSpPr>
                  <p:nvPr/>
                </p:nvSpPr>
                <p:spPr bwMode="auto">
                  <a:xfrm>
                    <a:off x="28" y="0"/>
                    <a:ext cx="714"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a:solidFill>
                          <a:schemeClr val="tx1"/>
                        </a:solidFill>
                        <a:effectLst/>
                        <a:latin typeface="Times New Roman" pitchFamily="18" charset="0"/>
                        <a:cs typeface="Times New Roman" pitchFamily="18" charset="0"/>
                      </a:rPr>
                      <a:t>Actividades</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9436" name="Rectangle 172"/>
                  <p:cNvSpPr>
                    <a:spLocks noChangeArrowheads="1"/>
                  </p:cNvSpPr>
                  <p:nvPr/>
                </p:nvSpPr>
                <p:spPr bwMode="auto">
                  <a:xfrm>
                    <a:off x="0" y="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9443" name="Group 179"/>
              <p:cNvGrpSpPr>
                <a:grpSpLocks/>
              </p:cNvGrpSpPr>
              <p:nvPr/>
            </p:nvGrpSpPr>
            <p:grpSpPr bwMode="auto">
              <a:xfrm>
                <a:off x="770" y="0"/>
                <a:ext cx="770" cy="403"/>
                <a:chOff x="770" y="0"/>
                <a:chExt cx="770" cy="403"/>
              </a:xfrm>
            </p:grpSpPr>
            <p:sp>
              <p:nvSpPr>
                <p:cNvPr id="139442" name="Rectangle 178"/>
                <p:cNvSpPr>
                  <a:spLocks noChangeArrowheads="1"/>
                </p:cNvSpPr>
                <p:nvPr/>
              </p:nvSpPr>
              <p:spPr bwMode="auto">
                <a:xfrm>
                  <a:off x="770" y="0"/>
                  <a:ext cx="770"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9441" name="Group 177"/>
                <p:cNvGrpSpPr>
                  <a:grpSpLocks/>
                </p:cNvGrpSpPr>
                <p:nvPr/>
              </p:nvGrpSpPr>
              <p:grpSpPr bwMode="auto">
                <a:xfrm>
                  <a:off x="770" y="0"/>
                  <a:ext cx="770" cy="403"/>
                  <a:chOff x="770" y="0"/>
                  <a:chExt cx="770" cy="403"/>
                </a:xfrm>
              </p:grpSpPr>
              <p:sp>
                <p:nvSpPr>
                  <p:cNvPr id="139402" name="Rectangle 138"/>
                  <p:cNvSpPr>
                    <a:spLocks noChangeArrowheads="1"/>
                  </p:cNvSpPr>
                  <p:nvPr/>
                </p:nvSpPr>
                <p:spPr bwMode="auto">
                  <a:xfrm>
                    <a:off x="798" y="0"/>
                    <a:ext cx="714"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a:solidFill>
                          <a:schemeClr val="tx1"/>
                        </a:solidFill>
                        <a:effectLst/>
                        <a:latin typeface="Times New Roman" pitchFamily="18" charset="0"/>
                        <a:cs typeface="Times New Roman" pitchFamily="18" charset="0"/>
                      </a:rPr>
                      <a:t>Recursos</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9440" name="Rectangle 176"/>
                  <p:cNvSpPr>
                    <a:spLocks noChangeArrowheads="1"/>
                  </p:cNvSpPr>
                  <p:nvPr/>
                </p:nvSpPr>
                <p:spPr bwMode="auto">
                  <a:xfrm>
                    <a:off x="770" y="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9447" name="Group 183"/>
              <p:cNvGrpSpPr>
                <a:grpSpLocks/>
              </p:cNvGrpSpPr>
              <p:nvPr/>
            </p:nvGrpSpPr>
            <p:grpSpPr bwMode="auto">
              <a:xfrm>
                <a:off x="1540" y="0"/>
                <a:ext cx="770" cy="403"/>
                <a:chOff x="1540" y="0"/>
                <a:chExt cx="770" cy="403"/>
              </a:xfrm>
            </p:grpSpPr>
            <p:sp>
              <p:nvSpPr>
                <p:cNvPr id="139446" name="Rectangle 182"/>
                <p:cNvSpPr>
                  <a:spLocks noChangeArrowheads="1"/>
                </p:cNvSpPr>
                <p:nvPr/>
              </p:nvSpPr>
              <p:spPr bwMode="auto">
                <a:xfrm>
                  <a:off x="1540" y="0"/>
                  <a:ext cx="770"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9445" name="Group 181"/>
                <p:cNvGrpSpPr>
                  <a:grpSpLocks/>
                </p:cNvGrpSpPr>
                <p:nvPr/>
              </p:nvGrpSpPr>
              <p:grpSpPr bwMode="auto">
                <a:xfrm>
                  <a:off x="1540" y="0"/>
                  <a:ext cx="770" cy="403"/>
                  <a:chOff x="1540" y="0"/>
                  <a:chExt cx="770" cy="403"/>
                </a:xfrm>
              </p:grpSpPr>
              <p:sp>
                <p:nvSpPr>
                  <p:cNvPr id="139403" name="Rectangle 139"/>
                  <p:cNvSpPr>
                    <a:spLocks noChangeArrowheads="1"/>
                  </p:cNvSpPr>
                  <p:nvPr/>
                </p:nvSpPr>
                <p:spPr bwMode="auto">
                  <a:xfrm>
                    <a:off x="1568" y="0"/>
                    <a:ext cx="714"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a:solidFill>
                          <a:schemeClr val="tx1"/>
                        </a:solidFill>
                        <a:effectLst/>
                        <a:latin typeface="Times New Roman" pitchFamily="18" charset="0"/>
                        <a:cs typeface="Times New Roman" pitchFamily="18" charset="0"/>
                      </a:rPr>
                      <a:t>Plazos</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9444" name="Rectangle 180"/>
                  <p:cNvSpPr>
                    <a:spLocks noChangeArrowheads="1"/>
                  </p:cNvSpPr>
                  <p:nvPr/>
                </p:nvSpPr>
                <p:spPr bwMode="auto">
                  <a:xfrm>
                    <a:off x="1540" y="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9451" name="Group 187"/>
              <p:cNvGrpSpPr>
                <a:grpSpLocks/>
              </p:cNvGrpSpPr>
              <p:nvPr/>
            </p:nvGrpSpPr>
            <p:grpSpPr bwMode="auto">
              <a:xfrm>
                <a:off x="2310" y="0"/>
                <a:ext cx="770" cy="403"/>
                <a:chOff x="2310" y="0"/>
                <a:chExt cx="770" cy="403"/>
              </a:xfrm>
            </p:grpSpPr>
            <p:sp>
              <p:nvSpPr>
                <p:cNvPr id="139450" name="Rectangle 186"/>
                <p:cNvSpPr>
                  <a:spLocks noChangeArrowheads="1"/>
                </p:cNvSpPr>
                <p:nvPr/>
              </p:nvSpPr>
              <p:spPr bwMode="auto">
                <a:xfrm>
                  <a:off x="2310" y="0"/>
                  <a:ext cx="770"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9449" name="Group 185"/>
                <p:cNvGrpSpPr>
                  <a:grpSpLocks/>
                </p:cNvGrpSpPr>
                <p:nvPr/>
              </p:nvGrpSpPr>
              <p:grpSpPr bwMode="auto">
                <a:xfrm>
                  <a:off x="2310" y="0"/>
                  <a:ext cx="770" cy="403"/>
                  <a:chOff x="2310" y="0"/>
                  <a:chExt cx="770" cy="403"/>
                </a:xfrm>
              </p:grpSpPr>
              <p:sp>
                <p:nvSpPr>
                  <p:cNvPr id="139404" name="Rectangle 140"/>
                  <p:cNvSpPr>
                    <a:spLocks noChangeArrowheads="1"/>
                  </p:cNvSpPr>
                  <p:nvPr/>
                </p:nvSpPr>
                <p:spPr bwMode="auto">
                  <a:xfrm>
                    <a:off x="2338" y="0"/>
                    <a:ext cx="714"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a:solidFill>
                          <a:schemeClr val="tx1"/>
                        </a:solidFill>
                        <a:effectLst/>
                        <a:latin typeface="Times New Roman" pitchFamily="18" charset="0"/>
                        <a:cs typeface="Times New Roman" pitchFamily="18" charset="0"/>
                      </a:rPr>
                      <a:t>Responsables</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9448" name="Rectangle 184"/>
                  <p:cNvSpPr>
                    <a:spLocks noChangeArrowheads="1"/>
                  </p:cNvSpPr>
                  <p:nvPr/>
                </p:nvSpPr>
                <p:spPr bwMode="auto">
                  <a:xfrm>
                    <a:off x="2310" y="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9455" name="Group 191"/>
              <p:cNvGrpSpPr>
                <a:grpSpLocks/>
              </p:cNvGrpSpPr>
              <p:nvPr/>
            </p:nvGrpSpPr>
            <p:grpSpPr bwMode="auto">
              <a:xfrm>
                <a:off x="3080" y="0"/>
                <a:ext cx="770" cy="403"/>
                <a:chOff x="3080" y="0"/>
                <a:chExt cx="770" cy="403"/>
              </a:xfrm>
            </p:grpSpPr>
            <p:sp>
              <p:nvSpPr>
                <p:cNvPr id="139454" name="Rectangle 190"/>
                <p:cNvSpPr>
                  <a:spLocks noChangeArrowheads="1"/>
                </p:cNvSpPr>
                <p:nvPr/>
              </p:nvSpPr>
              <p:spPr bwMode="auto">
                <a:xfrm>
                  <a:off x="3080" y="0"/>
                  <a:ext cx="770"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39453" name="Group 189"/>
                <p:cNvGrpSpPr>
                  <a:grpSpLocks/>
                </p:cNvGrpSpPr>
                <p:nvPr/>
              </p:nvGrpSpPr>
              <p:grpSpPr bwMode="auto">
                <a:xfrm>
                  <a:off x="3080" y="0"/>
                  <a:ext cx="770" cy="403"/>
                  <a:chOff x="3080" y="0"/>
                  <a:chExt cx="770" cy="403"/>
                </a:xfrm>
              </p:grpSpPr>
              <p:sp>
                <p:nvSpPr>
                  <p:cNvPr id="139405" name="Rectangle 141"/>
                  <p:cNvSpPr>
                    <a:spLocks noChangeArrowheads="1"/>
                  </p:cNvSpPr>
                  <p:nvPr/>
                </p:nvSpPr>
                <p:spPr bwMode="auto">
                  <a:xfrm>
                    <a:off x="3108" y="0"/>
                    <a:ext cx="714" cy="403"/>
                  </a:xfrm>
                  <a:prstGeom prst="rect">
                    <a:avLst/>
                  </a:prstGeom>
                  <a:solidFill>
                    <a:srgbClr val="B3B3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a:solidFill>
                          <a:schemeClr val="tx1"/>
                        </a:solidFill>
                        <a:effectLst/>
                        <a:latin typeface="Times New Roman" pitchFamily="18" charset="0"/>
                        <a:cs typeface="Times New Roman" pitchFamily="18" charset="0"/>
                      </a:rPr>
                      <a:t>Evaluación</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9452" name="Rectangle 188"/>
                  <p:cNvSpPr>
                    <a:spLocks noChangeArrowheads="1"/>
                  </p:cNvSpPr>
                  <p:nvPr/>
                </p:nvSpPr>
                <p:spPr bwMode="auto">
                  <a:xfrm>
                    <a:off x="3080" y="0"/>
                    <a:ext cx="77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39457" name="Group 193"/>
              <p:cNvGrpSpPr>
                <a:grpSpLocks/>
              </p:cNvGrpSpPr>
              <p:nvPr/>
            </p:nvGrpSpPr>
            <p:grpSpPr bwMode="auto">
              <a:xfrm>
                <a:off x="0" y="403"/>
                <a:ext cx="770" cy="633"/>
                <a:chOff x="0" y="403"/>
                <a:chExt cx="770" cy="633"/>
              </a:xfrm>
            </p:grpSpPr>
            <p:sp>
              <p:nvSpPr>
                <p:cNvPr id="139406" name="Rectangle 142"/>
                <p:cNvSpPr>
                  <a:spLocks noChangeArrowheads="1"/>
                </p:cNvSpPr>
                <p:nvPr/>
              </p:nvSpPr>
              <p:spPr bwMode="auto">
                <a:xfrm>
                  <a:off x="28" y="40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Contactar y convocar a mujeres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56" name="Rectangle 192"/>
                <p:cNvSpPr>
                  <a:spLocks noChangeArrowheads="1"/>
                </p:cNvSpPr>
                <p:nvPr/>
              </p:nvSpPr>
              <p:spPr bwMode="auto">
                <a:xfrm>
                  <a:off x="0" y="40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59" name="Group 195"/>
              <p:cNvGrpSpPr>
                <a:grpSpLocks/>
              </p:cNvGrpSpPr>
              <p:nvPr/>
            </p:nvGrpSpPr>
            <p:grpSpPr bwMode="auto">
              <a:xfrm>
                <a:off x="770" y="403"/>
                <a:ext cx="770" cy="633"/>
                <a:chOff x="770" y="403"/>
                <a:chExt cx="770" cy="633"/>
              </a:xfrm>
            </p:grpSpPr>
            <p:sp>
              <p:nvSpPr>
                <p:cNvPr id="139407" name="Rectangle 143"/>
                <p:cNvSpPr>
                  <a:spLocks noChangeArrowheads="1"/>
                </p:cNvSpPr>
                <p:nvPr/>
              </p:nvSpPr>
              <p:spPr bwMode="auto">
                <a:xfrm>
                  <a:off x="798" y="40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Relevamiento comunitario, invitaciones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58" name="Rectangle 194"/>
                <p:cNvSpPr>
                  <a:spLocks noChangeArrowheads="1"/>
                </p:cNvSpPr>
                <p:nvPr/>
              </p:nvSpPr>
              <p:spPr bwMode="auto">
                <a:xfrm>
                  <a:off x="770" y="40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61" name="Group 197"/>
              <p:cNvGrpSpPr>
                <a:grpSpLocks/>
              </p:cNvGrpSpPr>
              <p:nvPr/>
            </p:nvGrpSpPr>
            <p:grpSpPr bwMode="auto">
              <a:xfrm>
                <a:off x="1540" y="403"/>
                <a:ext cx="770" cy="633"/>
                <a:chOff x="1540" y="403"/>
                <a:chExt cx="770" cy="633"/>
              </a:xfrm>
            </p:grpSpPr>
            <p:sp>
              <p:nvSpPr>
                <p:cNvPr id="139408" name="Rectangle 144"/>
                <p:cNvSpPr>
                  <a:spLocks noChangeArrowheads="1"/>
                </p:cNvSpPr>
                <p:nvPr/>
              </p:nvSpPr>
              <p:spPr bwMode="auto">
                <a:xfrm>
                  <a:off x="1568" y="40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Abril 06’</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60" name="Rectangle 196"/>
                <p:cNvSpPr>
                  <a:spLocks noChangeArrowheads="1"/>
                </p:cNvSpPr>
                <p:nvPr/>
              </p:nvSpPr>
              <p:spPr bwMode="auto">
                <a:xfrm>
                  <a:off x="1540" y="40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63" name="Group 199"/>
              <p:cNvGrpSpPr>
                <a:grpSpLocks/>
              </p:cNvGrpSpPr>
              <p:nvPr/>
            </p:nvGrpSpPr>
            <p:grpSpPr bwMode="auto">
              <a:xfrm>
                <a:off x="2310" y="403"/>
                <a:ext cx="770" cy="633"/>
                <a:chOff x="2310" y="403"/>
                <a:chExt cx="770" cy="633"/>
              </a:xfrm>
            </p:grpSpPr>
            <p:sp>
              <p:nvSpPr>
                <p:cNvPr id="139409" name="Rectangle 145"/>
                <p:cNvSpPr>
                  <a:spLocks noChangeArrowheads="1"/>
                </p:cNvSpPr>
                <p:nvPr/>
              </p:nvSpPr>
              <p:spPr bwMode="auto">
                <a:xfrm>
                  <a:off x="2338" y="40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62" name="Rectangle 198"/>
                <p:cNvSpPr>
                  <a:spLocks noChangeArrowheads="1"/>
                </p:cNvSpPr>
                <p:nvPr/>
              </p:nvSpPr>
              <p:spPr bwMode="auto">
                <a:xfrm>
                  <a:off x="2310" y="40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65" name="Group 201"/>
              <p:cNvGrpSpPr>
                <a:grpSpLocks/>
              </p:cNvGrpSpPr>
              <p:nvPr/>
            </p:nvGrpSpPr>
            <p:grpSpPr bwMode="auto">
              <a:xfrm>
                <a:off x="3080" y="403"/>
                <a:ext cx="770" cy="633"/>
                <a:chOff x="3080" y="403"/>
                <a:chExt cx="770" cy="633"/>
              </a:xfrm>
            </p:grpSpPr>
            <p:sp>
              <p:nvSpPr>
                <p:cNvPr id="139410" name="Rectangle 146"/>
                <p:cNvSpPr>
                  <a:spLocks noChangeArrowheads="1"/>
                </p:cNvSpPr>
                <p:nvPr/>
              </p:nvSpPr>
              <p:spPr bwMode="auto">
                <a:xfrm>
                  <a:off x="3108" y="40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N° de mujeres del barrio convocadas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64" name="Rectangle 200"/>
                <p:cNvSpPr>
                  <a:spLocks noChangeArrowheads="1"/>
                </p:cNvSpPr>
                <p:nvPr/>
              </p:nvSpPr>
              <p:spPr bwMode="auto">
                <a:xfrm>
                  <a:off x="3080" y="40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67" name="Group 203"/>
              <p:cNvGrpSpPr>
                <a:grpSpLocks/>
              </p:cNvGrpSpPr>
              <p:nvPr/>
            </p:nvGrpSpPr>
            <p:grpSpPr bwMode="auto">
              <a:xfrm>
                <a:off x="0" y="1036"/>
                <a:ext cx="770" cy="863"/>
                <a:chOff x="0" y="1036"/>
                <a:chExt cx="770" cy="863"/>
              </a:xfrm>
            </p:grpSpPr>
            <p:sp>
              <p:nvSpPr>
                <p:cNvPr id="139411" name="Rectangle 147"/>
                <p:cNvSpPr>
                  <a:spLocks noChangeArrowheads="1"/>
                </p:cNvSpPr>
                <p:nvPr/>
              </p:nvSpPr>
              <p:spPr bwMode="auto">
                <a:xfrm>
                  <a:off x="28" y="1036"/>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Reuniones grupales para definir intereses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66" name="Rectangle 202"/>
                <p:cNvSpPr>
                  <a:spLocks noChangeArrowheads="1"/>
                </p:cNvSpPr>
                <p:nvPr/>
              </p:nvSpPr>
              <p:spPr bwMode="auto">
                <a:xfrm>
                  <a:off x="0" y="1036"/>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69" name="Group 205"/>
              <p:cNvGrpSpPr>
                <a:grpSpLocks/>
              </p:cNvGrpSpPr>
              <p:nvPr/>
            </p:nvGrpSpPr>
            <p:grpSpPr bwMode="auto">
              <a:xfrm>
                <a:off x="770" y="1036"/>
                <a:ext cx="770" cy="863"/>
                <a:chOff x="770" y="1036"/>
                <a:chExt cx="770" cy="863"/>
              </a:xfrm>
            </p:grpSpPr>
            <p:sp>
              <p:nvSpPr>
                <p:cNvPr id="139412" name="Rectangle 148"/>
                <p:cNvSpPr>
                  <a:spLocks noChangeArrowheads="1"/>
                </p:cNvSpPr>
                <p:nvPr/>
              </p:nvSpPr>
              <p:spPr bwMode="auto">
                <a:xfrm>
                  <a:off x="798" y="1036"/>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Cuaderno de registro, afiches, fibrones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68" name="Rectangle 204"/>
                <p:cNvSpPr>
                  <a:spLocks noChangeArrowheads="1"/>
                </p:cNvSpPr>
                <p:nvPr/>
              </p:nvSpPr>
              <p:spPr bwMode="auto">
                <a:xfrm>
                  <a:off x="770" y="1036"/>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71" name="Group 207"/>
              <p:cNvGrpSpPr>
                <a:grpSpLocks/>
              </p:cNvGrpSpPr>
              <p:nvPr/>
            </p:nvGrpSpPr>
            <p:grpSpPr bwMode="auto">
              <a:xfrm>
                <a:off x="1540" y="1036"/>
                <a:ext cx="770" cy="863"/>
                <a:chOff x="1540" y="1036"/>
                <a:chExt cx="770" cy="863"/>
              </a:xfrm>
            </p:grpSpPr>
            <p:sp>
              <p:nvSpPr>
                <p:cNvPr id="139413" name="Rectangle 149"/>
                <p:cNvSpPr>
                  <a:spLocks noChangeArrowheads="1"/>
                </p:cNvSpPr>
                <p:nvPr/>
              </p:nvSpPr>
              <p:spPr bwMode="auto">
                <a:xfrm>
                  <a:off x="1568" y="1036"/>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Abril y mayo 06’</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70" name="Rectangle 206"/>
                <p:cNvSpPr>
                  <a:spLocks noChangeArrowheads="1"/>
                </p:cNvSpPr>
                <p:nvPr/>
              </p:nvSpPr>
              <p:spPr bwMode="auto">
                <a:xfrm>
                  <a:off x="1540" y="1036"/>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73" name="Group 209"/>
              <p:cNvGrpSpPr>
                <a:grpSpLocks/>
              </p:cNvGrpSpPr>
              <p:nvPr/>
            </p:nvGrpSpPr>
            <p:grpSpPr bwMode="auto">
              <a:xfrm>
                <a:off x="2310" y="1036"/>
                <a:ext cx="770" cy="863"/>
                <a:chOff x="2310" y="1036"/>
                <a:chExt cx="770" cy="863"/>
              </a:xfrm>
            </p:grpSpPr>
            <p:sp>
              <p:nvSpPr>
                <p:cNvPr id="139414" name="Rectangle 150"/>
                <p:cNvSpPr>
                  <a:spLocks noChangeArrowheads="1"/>
                </p:cNvSpPr>
                <p:nvPr/>
              </p:nvSpPr>
              <p:spPr bwMode="auto">
                <a:xfrm>
                  <a:off x="2338" y="1036"/>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72" name="Rectangle 208"/>
                <p:cNvSpPr>
                  <a:spLocks noChangeArrowheads="1"/>
                </p:cNvSpPr>
                <p:nvPr/>
              </p:nvSpPr>
              <p:spPr bwMode="auto">
                <a:xfrm>
                  <a:off x="2310" y="1036"/>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75" name="Group 211"/>
              <p:cNvGrpSpPr>
                <a:grpSpLocks/>
              </p:cNvGrpSpPr>
              <p:nvPr/>
            </p:nvGrpSpPr>
            <p:grpSpPr bwMode="auto">
              <a:xfrm>
                <a:off x="3080" y="1036"/>
                <a:ext cx="770" cy="863"/>
                <a:chOff x="3080" y="1036"/>
                <a:chExt cx="770" cy="863"/>
              </a:xfrm>
            </p:grpSpPr>
            <p:sp>
              <p:nvSpPr>
                <p:cNvPr id="139415" name="Rectangle 151"/>
                <p:cNvSpPr>
                  <a:spLocks noChangeArrowheads="1"/>
                </p:cNvSpPr>
                <p:nvPr/>
              </p:nvSpPr>
              <p:spPr bwMode="auto">
                <a:xfrm>
                  <a:off x="3108" y="1036"/>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Reuniones realizadas según el tiempo previsto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74" name="Rectangle 210"/>
                <p:cNvSpPr>
                  <a:spLocks noChangeArrowheads="1"/>
                </p:cNvSpPr>
                <p:nvPr/>
              </p:nvSpPr>
              <p:spPr bwMode="auto">
                <a:xfrm>
                  <a:off x="3080" y="1036"/>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77" name="Group 213"/>
              <p:cNvGrpSpPr>
                <a:grpSpLocks/>
              </p:cNvGrpSpPr>
              <p:nvPr/>
            </p:nvGrpSpPr>
            <p:grpSpPr bwMode="auto">
              <a:xfrm>
                <a:off x="0" y="1899"/>
                <a:ext cx="770" cy="748"/>
                <a:chOff x="0" y="1899"/>
                <a:chExt cx="770" cy="748"/>
              </a:xfrm>
            </p:grpSpPr>
            <p:sp>
              <p:nvSpPr>
                <p:cNvPr id="139416" name="Rectangle 152"/>
                <p:cNvSpPr>
                  <a:spLocks noChangeArrowheads="1"/>
                </p:cNvSpPr>
                <p:nvPr/>
              </p:nvSpPr>
              <p:spPr bwMode="auto">
                <a:xfrm>
                  <a:off x="28" y="1899"/>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Encuentros de mujeres tejedoras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76" name="Rectangle 212"/>
                <p:cNvSpPr>
                  <a:spLocks noChangeArrowheads="1"/>
                </p:cNvSpPr>
                <p:nvPr/>
              </p:nvSpPr>
              <p:spPr bwMode="auto">
                <a:xfrm>
                  <a:off x="0" y="1899"/>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79" name="Group 215"/>
              <p:cNvGrpSpPr>
                <a:grpSpLocks/>
              </p:cNvGrpSpPr>
              <p:nvPr/>
            </p:nvGrpSpPr>
            <p:grpSpPr bwMode="auto">
              <a:xfrm>
                <a:off x="770" y="1899"/>
                <a:ext cx="770" cy="748"/>
                <a:chOff x="770" y="1899"/>
                <a:chExt cx="770" cy="748"/>
              </a:xfrm>
            </p:grpSpPr>
            <p:sp>
              <p:nvSpPr>
                <p:cNvPr id="139417" name="Rectangle 153"/>
                <p:cNvSpPr>
                  <a:spLocks noChangeArrowheads="1"/>
                </p:cNvSpPr>
                <p:nvPr/>
              </p:nvSpPr>
              <p:spPr bwMode="auto">
                <a:xfrm>
                  <a:off x="798" y="1899"/>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Agujas, lanas, hilos, telas, cintas, botones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78" name="Rectangle 214"/>
                <p:cNvSpPr>
                  <a:spLocks noChangeArrowheads="1"/>
                </p:cNvSpPr>
                <p:nvPr/>
              </p:nvSpPr>
              <p:spPr bwMode="auto">
                <a:xfrm>
                  <a:off x="770" y="1899"/>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81" name="Group 217"/>
              <p:cNvGrpSpPr>
                <a:grpSpLocks/>
              </p:cNvGrpSpPr>
              <p:nvPr/>
            </p:nvGrpSpPr>
            <p:grpSpPr bwMode="auto">
              <a:xfrm>
                <a:off x="1540" y="1899"/>
                <a:ext cx="770" cy="748"/>
                <a:chOff x="1540" y="1899"/>
                <a:chExt cx="770" cy="748"/>
              </a:xfrm>
            </p:grpSpPr>
            <p:sp>
              <p:nvSpPr>
                <p:cNvPr id="139418" name="Rectangle 154"/>
                <p:cNvSpPr>
                  <a:spLocks noChangeArrowheads="1"/>
                </p:cNvSpPr>
                <p:nvPr/>
              </p:nvSpPr>
              <p:spPr bwMode="auto">
                <a:xfrm>
                  <a:off x="1568" y="1899"/>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Junio 06’ a</a:t>
                  </a:r>
                  <a:endParaRPr kumimoji="0" lang="es-AR" sz="1200" b="0">
                    <a:solidFill>
                      <a:schemeClr val="tx1"/>
                    </a:solidFill>
                    <a:effectLst/>
                    <a:latin typeface="Times New Roman" pitchFamily="18" charset="0"/>
                    <a:cs typeface="Times New Roman" pitchFamily="18" charset="0"/>
                  </a:endParaRPr>
                </a:p>
                <a:p>
                  <a:pPr algn="l"/>
                  <a:r>
                    <a:rPr kumimoji="0" lang="es-MX" sz="1200" b="0">
                      <a:solidFill>
                        <a:schemeClr val="tx1"/>
                      </a:solidFill>
                      <a:effectLst/>
                      <a:latin typeface="Times New Roman" pitchFamily="18" charset="0"/>
                      <a:cs typeface="Times New Roman" pitchFamily="18" charset="0"/>
                    </a:rPr>
                    <a:t>junio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80" name="Rectangle 216"/>
                <p:cNvSpPr>
                  <a:spLocks noChangeArrowheads="1"/>
                </p:cNvSpPr>
                <p:nvPr/>
              </p:nvSpPr>
              <p:spPr bwMode="auto">
                <a:xfrm>
                  <a:off x="1540" y="1899"/>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83" name="Group 219"/>
              <p:cNvGrpSpPr>
                <a:grpSpLocks/>
              </p:cNvGrpSpPr>
              <p:nvPr/>
            </p:nvGrpSpPr>
            <p:grpSpPr bwMode="auto">
              <a:xfrm>
                <a:off x="2310" y="1899"/>
                <a:ext cx="770" cy="748"/>
                <a:chOff x="2310" y="1899"/>
                <a:chExt cx="770" cy="748"/>
              </a:xfrm>
            </p:grpSpPr>
            <p:sp>
              <p:nvSpPr>
                <p:cNvPr id="139419" name="Rectangle 155"/>
                <p:cNvSpPr>
                  <a:spLocks noChangeArrowheads="1"/>
                </p:cNvSpPr>
                <p:nvPr/>
              </p:nvSpPr>
              <p:spPr bwMode="auto">
                <a:xfrm>
                  <a:off x="2338" y="1899"/>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Equipo de trabajo y mujeres que participan</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82" name="Rectangle 218"/>
                <p:cNvSpPr>
                  <a:spLocks noChangeArrowheads="1"/>
                </p:cNvSpPr>
                <p:nvPr/>
              </p:nvSpPr>
              <p:spPr bwMode="auto">
                <a:xfrm>
                  <a:off x="2310" y="1899"/>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85" name="Group 221"/>
              <p:cNvGrpSpPr>
                <a:grpSpLocks/>
              </p:cNvGrpSpPr>
              <p:nvPr/>
            </p:nvGrpSpPr>
            <p:grpSpPr bwMode="auto">
              <a:xfrm>
                <a:off x="3080" y="1899"/>
                <a:ext cx="770" cy="748"/>
                <a:chOff x="3080" y="1899"/>
                <a:chExt cx="770" cy="748"/>
              </a:xfrm>
            </p:grpSpPr>
            <p:sp>
              <p:nvSpPr>
                <p:cNvPr id="139420" name="Rectangle 156"/>
                <p:cNvSpPr>
                  <a:spLocks noChangeArrowheads="1"/>
                </p:cNvSpPr>
                <p:nvPr/>
              </p:nvSpPr>
              <p:spPr bwMode="auto">
                <a:xfrm>
                  <a:off x="3108" y="1899"/>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b="0">
                      <a:solidFill>
                        <a:schemeClr val="tx1"/>
                      </a:solidFill>
                      <a:effectLst/>
                      <a:latin typeface="Times New Roman" pitchFamily="18" charset="0"/>
                      <a:cs typeface="Times New Roman" pitchFamily="18" charset="0"/>
                    </a:rPr>
                    <a:t>Encuentros semanales realizados</a:t>
                  </a:r>
                  <a:endParaRPr kumimoji="0" lang="es-AR" sz="1200" b="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39484" name="Rectangle 220"/>
                <p:cNvSpPr>
                  <a:spLocks noChangeArrowheads="1"/>
                </p:cNvSpPr>
                <p:nvPr/>
              </p:nvSpPr>
              <p:spPr bwMode="auto">
                <a:xfrm>
                  <a:off x="3080" y="1899"/>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87" name="Group 223"/>
              <p:cNvGrpSpPr>
                <a:grpSpLocks/>
              </p:cNvGrpSpPr>
              <p:nvPr/>
            </p:nvGrpSpPr>
            <p:grpSpPr bwMode="auto">
              <a:xfrm>
                <a:off x="0" y="2647"/>
                <a:ext cx="770" cy="748"/>
                <a:chOff x="0" y="2647"/>
                <a:chExt cx="770" cy="748"/>
              </a:xfrm>
            </p:grpSpPr>
            <p:sp>
              <p:nvSpPr>
                <p:cNvPr id="139421" name="Rectangle 157"/>
                <p:cNvSpPr>
                  <a:spLocks noChangeArrowheads="1"/>
                </p:cNvSpPr>
                <p:nvPr/>
              </p:nvSpPr>
              <p:spPr bwMode="auto">
                <a:xfrm>
                  <a:off x="28" y="2647"/>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Reuniones de quipo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86" name="Rectangle 222"/>
                <p:cNvSpPr>
                  <a:spLocks noChangeArrowheads="1"/>
                </p:cNvSpPr>
                <p:nvPr/>
              </p:nvSpPr>
              <p:spPr bwMode="auto">
                <a:xfrm>
                  <a:off x="0" y="2647"/>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89" name="Group 225"/>
              <p:cNvGrpSpPr>
                <a:grpSpLocks/>
              </p:cNvGrpSpPr>
              <p:nvPr/>
            </p:nvGrpSpPr>
            <p:grpSpPr bwMode="auto">
              <a:xfrm>
                <a:off x="770" y="2647"/>
                <a:ext cx="770" cy="748"/>
                <a:chOff x="770" y="2647"/>
                <a:chExt cx="770" cy="748"/>
              </a:xfrm>
            </p:grpSpPr>
            <p:sp>
              <p:nvSpPr>
                <p:cNvPr id="139422" name="Rectangle 158"/>
                <p:cNvSpPr>
                  <a:spLocks noChangeArrowheads="1"/>
                </p:cNvSpPr>
                <p:nvPr/>
              </p:nvSpPr>
              <p:spPr bwMode="auto">
                <a:xfrm>
                  <a:off x="798" y="2647"/>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Cuaderno de registro de reuniones de equipo y PC</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88" name="Rectangle 224"/>
                <p:cNvSpPr>
                  <a:spLocks noChangeArrowheads="1"/>
                </p:cNvSpPr>
                <p:nvPr/>
              </p:nvSpPr>
              <p:spPr bwMode="auto">
                <a:xfrm>
                  <a:off x="770" y="2647"/>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91" name="Group 227"/>
              <p:cNvGrpSpPr>
                <a:grpSpLocks/>
              </p:cNvGrpSpPr>
              <p:nvPr/>
            </p:nvGrpSpPr>
            <p:grpSpPr bwMode="auto">
              <a:xfrm>
                <a:off x="1540" y="2647"/>
                <a:ext cx="770" cy="748"/>
                <a:chOff x="1540" y="2647"/>
                <a:chExt cx="770" cy="748"/>
              </a:xfrm>
            </p:grpSpPr>
            <p:sp>
              <p:nvSpPr>
                <p:cNvPr id="139423" name="Rectangle 159"/>
                <p:cNvSpPr>
                  <a:spLocks noChangeArrowheads="1"/>
                </p:cNvSpPr>
                <p:nvPr/>
              </p:nvSpPr>
              <p:spPr bwMode="auto">
                <a:xfrm>
                  <a:off x="1568" y="2647"/>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Abril 06’ a</a:t>
                  </a:r>
                  <a:endParaRPr kumimoji="0" lang="es-AR" sz="1200" b="0">
                    <a:solidFill>
                      <a:schemeClr val="tx1"/>
                    </a:solidFill>
                    <a:effectLst/>
                    <a:latin typeface="Times New Roman" pitchFamily="18" charset="0"/>
                    <a:cs typeface="Times New Roman" pitchFamily="18" charset="0"/>
                  </a:endParaRPr>
                </a:p>
                <a:p>
                  <a:pPr algn="l"/>
                  <a:r>
                    <a:rPr kumimoji="0" lang="es-MX" sz="1200" b="0">
                      <a:solidFill>
                        <a:schemeClr val="tx1"/>
                      </a:solidFill>
                      <a:effectLst/>
                      <a:latin typeface="Times New Roman" pitchFamily="18" charset="0"/>
                      <a:cs typeface="Times New Roman" pitchFamily="18" charset="0"/>
                    </a:rPr>
                    <a:t>junio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90" name="Rectangle 226"/>
                <p:cNvSpPr>
                  <a:spLocks noChangeArrowheads="1"/>
                </p:cNvSpPr>
                <p:nvPr/>
              </p:nvSpPr>
              <p:spPr bwMode="auto">
                <a:xfrm>
                  <a:off x="1540" y="2647"/>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93" name="Group 229"/>
              <p:cNvGrpSpPr>
                <a:grpSpLocks/>
              </p:cNvGrpSpPr>
              <p:nvPr/>
            </p:nvGrpSpPr>
            <p:grpSpPr bwMode="auto">
              <a:xfrm>
                <a:off x="2310" y="2647"/>
                <a:ext cx="770" cy="748"/>
                <a:chOff x="2310" y="2647"/>
                <a:chExt cx="770" cy="748"/>
              </a:xfrm>
            </p:grpSpPr>
            <p:sp>
              <p:nvSpPr>
                <p:cNvPr id="139424" name="Rectangle 160"/>
                <p:cNvSpPr>
                  <a:spLocks noChangeArrowheads="1"/>
                </p:cNvSpPr>
                <p:nvPr/>
              </p:nvSpPr>
              <p:spPr bwMode="auto">
                <a:xfrm>
                  <a:off x="2338" y="2647"/>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92" name="Rectangle 228"/>
                <p:cNvSpPr>
                  <a:spLocks noChangeArrowheads="1"/>
                </p:cNvSpPr>
                <p:nvPr/>
              </p:nvSpPr>
              <p:spPr bwMode="auto">
                <a:xfrm>
                  <a:off x="2310" y="2647"/>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95" name="Group 231"/>
              <p:cNvGrpSpPr>
                <a:grpSpLocks/>
              </p:cNvGrpSpPr>
              <p:nvPr/>
            </p:nvGrpSpPr>
            <p:grpSpPr bwMode="auto">
              <a:xfrm>
                <a:off x="3080" y="2647"/>
                <a:ext cx="770" cy="748"/>
                <a:chOff x="3080" y="2647"/>
                <a:chExt cx="770" cy="748"/>
              </a:xfrm>
            </p:grpSpPr>
            <p:sp>
              <p:nvSpPr>
                <p:cNvPr id="139425" name="Rectangle 161"/>
                <p:cNvSpPr>
                  <a:spLocks noChangeArrowheads="1"/>
                </p:cNvSpPr>
                <p:nvPr/>
              </p:nvSpPr>
              <p:spPr bwMode="auto">
                <a:xfrm>
                  <a:off x="3108" y="2647"/>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Constitución de un espacio de reunión semanal</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94" name="Rectangle 230"/>
                <p:cNvSpPr>
                  <a:spLocks noChangeArrowheads="1"/>
                </p:cNvSpPr>
                <p:nvPr/>
              </p:nvSpPr>
              <p:spPr bwMode="auto">
                <a:xfrm>
                  <a:off x="3080" y="2647"/>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97" name="Group 233"/>
              <p:cNvGrpSpPr>
                <a:grpSpLocks/>
              </p:cNvGrpSpPr>
              <p:nvPr/>
            </p:nvGrpSpPr>
            <p:grpSpPr bwMode="auto">
              <a:xfrm>
                <a:off x="0" y="3395"/>
                <a:ext cx="770" cy="863"/>
                <a:chOff x="0" y="3395"/>
                <a:chExt cx="770" cy="863"/>
              </a:xfrm>
            </p:grpSpPr>
            <p:sp>
              <p:nvSpPr>
                <p:cNvPr id="139426" name="Rectangle 162"/>
                <p:cNvSpPr>
                  <a:spLocks noChangeArrowheads="1"/>
                </p:cNvSpPr>
                <p:nvPr/>
              </p:nvSpPr>
              <p:spPr bwMode="auto">
                <a:xfrm>
                  <a:off x="28" y="3395"/>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Difusión en el Barrio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96" name="Rectangle 232"/>
                <p:cNvSpPr>
                  <a:spLocks noChangeArrowheads="1"/>
                </p:cNvSpPr>
                <p:nvPr/>
              </p:nvSpPr>
              <p:spPr bwMode="auto">
                <a:xfrm>
                  <a:off x="0" y="3395"/>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499" name="Group 235"/>
              <p:cNvGrpSpPr>
                <a:grpSpLocks/>
              </p:cNvGrpSpPr>
              <p:nvPr/>
            </p:nvGrpSpPr>
            <p:grpSpPr bwMode="auto">
              <a:xfrm>
                <a:off x="770" y="3395"/>
                <a:ext cx="770" cy="863"/>
                <a:chOff x="770" y="3395"/>
                <a:chExt cx="770" cy="863"/>
              </a:xfrm>
            </p:grpSpPr>
            <p:sp>
              <p:nvSpPr>
                <p:cNvPr id="139427" name="Rectangle 163"/>
                <p:cNvSpPr>
                  <a:spLocks noChangeArrowheads="1"/>
                </p:cNvSpPr>
                <p:nvPr/>
              </p:nvSpPr>
              <p:spPr bwMode="auto">
                <a:xfrm>
                  <a:off x="798" y="3395"/>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Carteles, invitaciones, folletos, volantes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498" name="Rectangle 234"/>
                <p:cNvSpPr>
                  <a:spLocks noChangeArrowheads="1"/>
                </p:cNvSpPr>
                <p:nvPr/>
              </p:nvSpPr>
              <p:spPr bwMode="auto">
                <a:xfrm>
                  <a:off x="770" y="3395"/>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501" name="Group 237"/>
              <p:cNvGrpSpPr>
                <a:grpSpLocks/>
              </p:cNvGrpSpPr>
              <p:nvPr/>
            </p:nvGrpSpPr>
            <p:grpSpPr bwMode="auto">
              <a:xfrm>
                <a:off x="1540" y="3395"/>
                <a:ext cx="770" cy="863"/>
                <a:chOff x="1540" y="3395"/>
                <a:chExt cx="770" cy="863"/>
              </a:xfrm>
            </p:grpSpPr>
            <p:sp>
              <p:nvSpPr>
                <p:cNvPr id="139428" name="Rectangle 164"/>
                <p:cNvSpPr>
                  <a:spLocks noChangeArrowheads="1"/>
                </p:cNvSpPr>
                <p:nvPr/>
              </p:nvSpPr>
              <p:spPr bwMode="auto">
                <a:xfrm>
                  <a:off x="1568" y="3395"/>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Junio a noviembre de 06’</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500" name="Rectangle 236"/>
                <p:cNvSpPr>
                  <a:spLocks noChangeArrowheads="1"/>
                </p:cNvSpPr>
                <p:nvPr/>
              </p:nvSpPr>
              <p:spPr bwMode="auto">
                <a:xfrm>
                  <a:off x="1540" y="3395"/>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503" name="Group 239"/>
              <p:cNvGrpSpPr>
                <a:grpSpLocks/>
              </p:cNvGrpSpPr>
              <p:nvPr/>
            </p:nvGrpSpPr>
            <p:grpSpPr bwMode="auto">
              <a:xfrm>
                <a:off x="2310" y="3395"/>
                <a:ext cx="770" cy="863"/>
                <a:chOff x="2310" y="3395"/>
                <a:chExt cx="770" cy="863"/>
              </a:xfrm>
            </p:grpSpPr>
            <p:sp>
              <p:nvSpPr>
                <p:cNvPr id="139429" name="Rectangle 165"/>
                <p:cNvSpPr>
                  <a:spLocks noChangeArrowheads="1"/>
                </p:cNvSpPr>
                <p:nvPr/>
              </p:nvSpPr>
              <p:spPr bwMode="auto">
                <a:xfrm>
                  <a:off x="2338" y="3395"/>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Mujeres que participan en el proyecto y equipo de salud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502" name="Rectangle 238"/>
                <p:cNvSpPr>
                  <a:spLocks noChangeArrowheads="1"/>
                </p:cNvSpPr>
                <p:nvPr/>
              </p:nvSpPr>
              <p:spPr bwMode="auto">
                <a:xfrm>
                  <a:off x="2310" y="3395"/>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505" name="Group 241"/>
              <p:cNvGrpSpPr>
                <a:grpSpLocks/>
              </p:cNvGrpSpPr>
              <p:nvPr/>
            </p:nvGrpSpPr>
            <p:grpSpPr bwMode="auto">
              <a:xfrm>
                <a:off x="3080" y="3395"/>
                <a:ext cx="770" cy="863"/>
                <a:chOff x="3080" y="3395"/>
                <a:chExt cx="770" cy="863"/>
              </a:xfrm>
            </p:grpSpPr>
            <p:sp>
              <p:nvSpPr>
                <p:cNvPr id="139430" name="Rectangle 166"/>
                <p:cNvSpPr>
                  <a:spLocks noChangeArrowheads="1"/>
                </p:cNvSpPr>
                <p:nvPr/>
              </p:nvSpPr>
              <p:spPr bwMode="auto">
                <a:xfrm>
                  <a:off x="3108" y="3395"/>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N° de mujeres que participaron en las actividades de difusión</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504" name="Rectangle 240"/>
                <p:cNvSpPr>
                  <a:spLocks noChangeArrowheads="1"/>
                </p:cNvSpPr>
                <p:nvPr/>
              </p:nvSpPr>
              <p:spPr bwMode="auto">
                <a:xfrm>
                  <a:off x="3080" y="3395"/>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507" name="Group 243"/>
              <p:cNvGrpSpPr>
                <a:grpSpLocks/>
              </p:cNvGrpSpPr>
              <p:nvPr/>
            </p:nvGrpSpPr>
            <p:grpSpPr bwMode="auto">
              <a:xfrm>
                <a:off x="0" y="4258"/>
                <a:ext cx="770" cy="1783"/>
                <a:chOff x="0" y="4258"/>
                <a:chExt cx="770" cy="1783"/>
              </a:xfrm>
            </p:grpSpPr>
            <p:sp>
              <p:nvSpPr>
                <p:cNvPr id="139431" name="Rectangle 167"/>
                <p:cNvSpPr>
                  <a:spLocks noChangeArrowheads="1"/>
                </p:cNvSpPr>
                <p:nvPr/>
              </p:nvSpPr>
              <p:spPr bwMode="auto">
                <a:xfrm>
                  <a:off x="28" y="4258"/>
                  <a:ext cx="714" cy="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Difusión en le Centro de Salud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506" name="Rectangle 242"/>
                <p:cNvSpPr>
                  <a:spLocks noChangeArrowheads="1"/>
                </p:cNvSpPr>
                <p:nvPr/>
              </p:nvSpPr>
              <p:spPr bwMode="auto">
                <a:xfrm>
                  <a:off x="0" y="4258"/>
                  <a:ext cx="770" cy="178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509" name="Group 245"/>
              <p:cNvGrpSpPr>
                <a:grpSpLocks/>
              </p:cNvGrpSpPr>
              <p:nvPr/>
            </p:nvGrpSpPr>
            <p:grpSpPr bwMode="auto">
              <a:xfrm>
                <a:off x="770" y="4258"/>
                <a:ext cx="770" cy="1783"/>
                <a:chOff x="770" y="4258"/>
                <a:chExt cx="770" cy="1783"/>
              </a:xfrm>
            </p:grpSpPr>
            <p:sp>
              <p:nvSpPr>
                <p:cNvPr id="139432" name="Rectangle 168"/>
                <p:cNvSpPr>
                  <a:spLocks noChangeArrowheads="1"/>
                </p:cNvSpPr>
                <p:nvPr/>
              </p:nvSpPr>
              <p:spPr bwMode="auto">
                <a:xfrm>
                  <a:off x="798" y="4258"/>
                  <a:ext cx="714" cy="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Carteles y folletos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508" name="Rectangle 244"/>
                <p:cNvSpPr>
                  <a:spLocks noChangeArrowheads="1"/>
                </p:cNvSpPr>
                <p:nvPr/>
              </p:nvSpPr>
              <p:spPr bwMode="auto">
                <a:xfrm>
                  <a:off x="770" y="4258"/>
                  <a:ext cx="770" cy="178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511" name="Group 247"/>
              <p:cNvGrpSpPr>
                <a:grpSpLocks/>
              </p:cNvGrpSpPr>
              <p:nvPr/>
            </p:nvGrpSpPr>
            <p:grpSpPr bwMode="auto">
              <a:xfrm>
                <a:off x="1540" y="4258"/>
                <a:ext cx="770" cy="1783"/>
                <a:chOff x="1540" y="4258"/>
                <a:chExt cx="770" cy="1783"/>
              </a:xfrm>
            </p:grpSpPr>
            <p:sp>
              <p:nvSpPr>
                <p:cNvPr id="139433" name="Rectangle 169"/>
                <p:cNvSpPr>
                  <a:spLocks noChangeArrowheads="1"/>
                </p:cNvSpPr>
                <p:nvPr/>
              </p:nvSpPr>
              <p:spPr bwMode="auto">
                <a:xfrm>
                  <a:off x="1568" y="4258"/>
                  <a:ext cx="714" cy="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Junio 06’ a febrero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510" name="Rectangle 246"/>
                <p:cNvSpPr>
                  <a:spLocks noChangeArrowheads="1"/>
                </p:cNvSpPr>
                <p:nvPr/>
              </p:nvSpPr>
              <p:spPr bwMode="auto">
                <a:xfrm>
                  <a:off x="1540" y="4258"/>
                  <a:ext cx="770" cy="178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513" name="Group 249"/>
              <p:cNvGrpSpPr>
                <a:grpSpLocks/>
              </p:cNvGrpSpPr>
              <p:nvPr/>
            </p:nvGrpSpPr>
            <p:grpSpPr bwMode="auto">
              <a:xfrm>
                <a:off x="2310" y="4258"/>
                <a:ext cx="770" cy="1783"/>
                <a:chOff x="2310" y="4258"/>
                <a:chExt cx="770" cy="1783"/>
              </a:xfrm>
            </p:grpSpPr>
            <p:sp>
              <p:nvSpPr>
                <p:cNvPr id="139434" name="Rectangle 170"/>
                <p:cNvSpPr>
                  <a:spLocks noChangeArrowheads="1"/>
                </p:cNvSpPr>
                <p:nvPr/>
              </p:nvSpPr>
              <p:spPr bwMode="auto">
                <a:xfrm>
                  <a:off x="2338" y="4258"/>
                  <a:ext cx="714" cy="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Equipo de salud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39512" name="Rectangle 248"/>
                <p:cNvSpPr>
                  <a:spLocks noChangeArrowheads="1"/>
                </p:cNvSpPr>
                <p:nvPr/>
              </p:nvSpPr>
              <p:spPr bwMode="auto">
                <a:xfrm>
                  <a:off x="2310" y="4258"/>
                  <a:ext cx="770" cy="178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39515" name="Group 251"/>
              <p:cNvGrpSpPr>
                <a:grpSpLocks/>
              </p:cNvGrpSpPr>
              <p:nvPr/>
            </p:nvGrpSpPr>
            <p:grpSpPr bwMode="auto">
              <a:xfrm>
                <a:off x="3080" y="4258"/>
                <a:ext cx="770" cy="1783"/>
                <a:chOff x="3080" y="4258"/>
                <a:chExt cx="770" cy="1783"/>
              </a:xfrm>
            </p:grpSpPr>
            <p:sp>
              <p:nvSpPr>
                <p:cNvPr id="139435" name="Rectangle 171"/>
                <p:cNvSpPr>
                  <a:spLocks noChangeArrowheads="1"/>
                </p:cNvSpPr>
                <p:nvPr/>
              </p:nvSpPr>
              <p:spPr bwMode="auto">
                <a:xfrm>
                  <a:off x="3108" y="4258"/>
                  <a:ext cx="714" cy="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AR" sz="1200" b="0">
                      <a:solidFill>
                        <a:schemeClr val="tx1"/>
                      </a:solidFill>
                      <a:effectLst/>
                      <a:latin typeface="Times New Roman" pitchFamily="18" charset="0"/>
                      <a:cs typeface="Times New Roman" pitchFamily="18" charset="0"/>
                    </a:rPr>
                    <a:t>N°de profe</a:t>
                  </a:r>
                </a:p>
                <a:p>
                  <a:pPr algn="l"/>
                  <a:r>
                    <a:rPr kumimoji="0" lang="es-AR" sz="1200" b="0">
                      <a:solidFill>
                        <a:schemeClr val="tx1"/>
                      </a:solidFill>
                      <a:effectLst/>
                      <a:latin typeface="Times New Roman" pitchFamily="18" charset="0"/>
                      <a:cs typeface="Times New Roman" pitchFamily="18" charset="0"/>
                    </a:rPr>
                    <a:t>sionales del Centro de Salud  que participaron en el proyecto</a:t>
                  </a:r>
                </a:p>
                <a:p>
                  <a:pPr algn="l"/>
                  <a:r>
                    <a:rPr kumimoji="0" lang="es-AR" sz="1200" b="0">
                      <a:solidFill>
                        <a:schemeClr val="tx1"/>
                      </a:solidFill>
                      <a:effectLst/>
                      <a:latin typeface="Times New Roman" pitchFamily="18" charset="0"/>
                      <a:cs typeface="Times New Roman" pitchFamily="18" charset="0"/>
                    </a:rPr>
                    <a:t>N°de integrantes del equipo de salud que conoc. el proy.</a:t>
                  </a:r>
                </a:p>
                <a:p>
                  <a:pPr algn="l"/>
                  <a:endParaRPr kumimoji="0" lang="es-AR" b="0">
                    <a:solidFill>
                      <a:schemeClr val="tx1"/>
                    </a:solidFill>
                    <a:effectLst/>
                    <a:latin typeface="Times New Roman" pitchFamily="18" charset="0"/>
                  </a:endParaRPr>
                </a:p>
              </p:txBody>
            </p:sp>
            <p:sp>
              <p:nvSpPr>
                <p:cNvPr id="139514" name="Rectangle 250"/>
                <p:cNvSpPr>
                  <a:spLocks noChangeArrowheads="1"/>
                </p:cNvSpPr>
                <p:nvPr/>
              </p:nvSpPr>
              <p:spPr bwMode="auto">
                <a:xfrm>
                  <a:off x="3080" y="4258"/>
                  <a:ext cx="770" cy="178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sp>
          <p:nvSpPr>
            <p:cNvPr id="139517" name="Rectangle 253"/>
            <p:cNvSpPr>
              <a:spLocks noChangeArrowheads="1"/>
            </p:cNvSpPr>
            <p:nvPr/>
          </p:nvSpPr>
          <p:spPr bwMode="auto">
            <a:xfrm>
              <a:off x="-3" y="-3"/>
              <a:ext cx="3856" cy="6047"/>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92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39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1173163" y="457200"/>
            <a:ext cx="7772400" cy="76200"/>
          </a:xfrm>
        </p:spPr>
        <p:txBody>
          <a:bodyPr/>
          <a:lstStyle/>
          <a:p>
            <a:endParaRPr lang="es-ES"/>
          </a:p>
        </p:txBody>
      </p:sp>
      <p:sp>
        <p:nvSpPr>
          <p:cNvPr id="141315" name="Rectangle 3"/>
          <p:cNvSpPr>
            <a:spLocks noGrp="1" noChangeArrowheads="1"/>
          </p:cNvSpPr>
          <p:nvPr>
            <p:ph type="tbl" idx="1"/>
          </p:nvPr>
        </p:nvSpPr>
        <p:spPr>
          <a:xfrm>
            <a:off x="1173163" y="609600"/>
            <a:ext cx="7772400" cy="5486400"/>
          </a:xfrm>
        </p:spPr>
      </p:sp>
      <p:sp>
        <p:nvSpPr>
          <p:cNvPr id="141316" name="Rectangle 4"/>
          <p:cNvSpPr>
            <a:spLocks noChangeArrowheads="1"/>
          </p:cNvSpPr>
          <p:nvPr/>
        </p:nvSpPr>
        <p:spPr bwMode="auto">
          <a:xfrm>
            <a:off x="4479925" y="1676400"/>
            <a:ext cx="199707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s-ES" sz="4400" b="0">
              <a:effectLst/>
              <a:latin typeface="Times New Roman" pitchFamily="18" charset="0"/>
            </a:endParaRPr>
          </a:p>
        </p:txBody>
      </p:sp>
      <p:sp>
        <p:nvSpPr>
          <p:cNvPr id="141317" name="Rectangle 5"/>
          <p:cNvSpPr>
            <a:spLocks noChangeArrowheads="1"/>
          </p:cNvSpPr>
          <p:nvPr/>
        </p:nvSpPr>
        <p:spPr bwMode="auto">
          <a:xfrm>
            <a:off x="1676400" y="1981200"/>
            <a:ext cx="6858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s-ES" sz="4400" b="0">
              <a:effectLst/>
              <a:latin typeface="Times New Roman" pitchFamily="18" charset="0"/>
            </a:endParaRPr>
          </a:p>
        </p:txBody>
      </p:sp>
      <p:grpSp>
        <p:nvGrpSpPr>
          <p:cNvPr id="142245" name="Group 933"/>
          <p:cNvGrpSpPr>
            <a:grpSpLocks/>
          </p:cNvGrpSpPr>
          <p:nvPr/>
        </p:nvGrpSpPr>
        <p:grpSpPr bwMode="auto">
          <a:xfrm>
            <a:off x="1295400" y="685800"/>
            <a:ext cx="7543800" cy="5257800"/>
            <a:chOff x="-3" y="-3"/>
            <a:chExt cx="3856" cy="4379"/>
          </a:xfrm>
        </p:grpSpPr>
        <p:grpSp>
          <p:nvGrpSpPr>
            <p:cNvPr id="142243" name="Group 931"/>
            <p:cNvGrpSpPr>
              <a:grpSpLocks/>
            </p:cNvGrpSpPr>
            <p:nvPr/>
          </p:nvGrpSpPr>
          <p:grpSpPr bwMode="auto">
            <a:xfrm>
              <a:off x="0" y="0"/>
              <a:ext cx="3850" cy="4373"/>
              <a:chOff x="0" y="0"/>
              <a:chExt cx="3850" cy="4373"/>
            </a:xfrm>
          </p:grpSpPr>
          <p:grpSp>
            <p:nvGrpSpPr>
              <p:cNvPr id="142184" name="Group 872"/>
              <p:cNvGrpSpPr>
                <a:grpSpLocks/>
              </p:cNvGrpSpPr>
              <p:nvPr/>
            </p:nvGrpSpPr>
            <p:grpSpPr bwMode="auto">
              <a:xfrm>
                <a:off x="0" y="0"/>
                <a:ext cx="770" cy="633"/>
                <a:chOff x="0" y="0"/>
                <a:chExt cx="770" cy="633"/>
              </a:xfrm>
            </p:grpSpPr>
            <p:sp>
              <p:nvSpPr>
                <p:cNvPr id="142153" name="Rectangle 841"/>
                <p:cNvSpPr>
                  <a:spLocks noChangeArrowheads="1"/>
                </p:cNvSpPr>
                <p:nvPr/>
              </p:nvSpPr>
              <p:spPr bwMode="auto">
                <a:xfrm>
                  <a:off x="28" y="0"/>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Recolección de insumos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183" name="Rectangle 871"/>
                <p:cNvSpPr>
                  <a:spLocks noChangeArrowheads="1"/>
                </p:cNvSpPr>
                <p:nvPr/>
              </p:nvSpPr>
              <p:spPr bwMode="auto">
                <a:xfrm>
                  <a:off x="0" y="0"/>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186" name="Group 874"/>
              <p:cNvGrpSpPr>
                <a:grpSpLocks/>
              </p:cNvGrpSpPr>
              <p:nvPr/>
            </p:nvGrpSpPr>
            <p:grpSpPr bwMode="auto">
              <a:xfrm>
                <a:off x="770" y="0"/>
                <a:ext cx="770" cy="633"/>
                <a:chOff x="770" y="0"/>
                <a:chExt cx="770" cy="633"/>
              </a:xfrm>
            </p:grpSpPr>
            <p:sp>
              <p:nvSpPr>
                <p:cNvPr id="142154" name="Rectangle 842"/>
                <p:cNvSpPr>
                  <a:spLocks noChangeArrowheads="1"/>
                </p:cNvSpPr>
                <p:nvPr/>
              </p:nvSpPr>
              <p:spPr bwMode="auto">
                <a:xfrm>
                  <a:off x="798" y="0"/>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Carteles para pedido de donación</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185" name="Rectangle 873"/>
                <p:cNvSpPr>
                  <a:spLocks noChangeArrowheads="1"/>
                </p:cNvSpPr>
                <p:nvPr/>
              </p:nvSpPr>
              <p:spPr bwMode="auto">
                <a:xfrm>
                  <a:off x="770" y="0"/>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188" name="Group 876"/>
              <p:cNvGrpSpPr>
                <a:grpSpLocks/>
              </p:cNvGrpSpPr>
              <p:nvPr/>
            </p:nvGrpSpPr>
            <p:grpSpPr bwMode="auto">
              <a:xfrm>
                <a:off x="1540" y="0"/>
                <a:ext cx="770" cy="633"/>
                <a:chOff x="1540" y="0"/>
                <a:chExt cx="770" cy="633"/>
              </a:xfrm>
            </p:grpSpPr>
            <p:sp>
              <p:nvSpPr>
                <p:cNvPr id="142155" name="Rectangle 843"/>
                <p:cNvSpPr>
                  <a:spLocks noChangeArrowheads="1"/>
                </p:cNvSpPr>
                <p:nvPr/>
              </p:nvSpPr>
              <p:spPr bwMode="auto">
                <a:xfrm>
                  <a:off x="1568" y="0"/>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Junio 06’ a</a:t>
                  </a:r>
                  <a:endParaRPr kumimoji="0" lang="es-AR" sz="1200" b="0">
                    <a:solidFill>
                      <a:schemeClr val="tx1"/>
                    </a:solidFill>
                    <a:effectLst/>
                    <a:latin typeface="Times New Roman" pitchFamily="18" charset="0"/>
                    <a:cs typeface="Times New Roman" pitchFamily="18" charset="0"/>
                  </a:endParaRPr>
                </a:p>
                <a:p>
                  <a:pPr algn="l"/>
                  <a:r>
                    <a:rPr kumimoji="0" lang="es-MX" sz="1200" b="0">
                      <a:solidFill>
                        <a:schemeClr val="tx1"/>
                      </a:solidFill>
                      <a:effectLst/>
                      <a:latin typeface="Times New Roman" pitchFamily="18" charset="0"/>
                      <a:cs typeface="Times New Roman" pitchFamily="18" charset="0"/>
                    </a:rPr>
                    <a:t>Abril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187" name="Rectangle 875"/>
                <p:cNvSpPr>
                  <a:spLocks noChangeArrowheads="1"/>
                </p:cNvSpPr>
                <p:nvPr/>
              </p:nvSpPr>
              <p:spPr bwMode="auto">
                <a:xfrm>
                  <a:off x="1540" y="0"/>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190" name="Group 878"/>
              <p:cNvGrpSpPr>
                <a:grpSpLocks/>
              </p:cNvGrpSpPr>
              <p:nvPr/>
            </p:nvGrpSpPr>
            <p:grpSpPr bwMode="auto">
              <a:xfrm>
                <a:off x="2310" y="0"/>
                <a:ext cx="770" cy="633"/>
                <a:chOff x="2310" y="0"/>
                <a:chExt cx="770" cy="633"/>
              </a:xfrm>
            </p:grpSpPr>
            <p:sp>
              <p:nvSpPr>
                <p:cNvPr id="142156" name="Rectangle 844"/>
                <p:cNvSpPr>
                  <a:spLocks noChangeArrowheads="1"/>
                </p:cNvSpPr>
                <p:nvPr/>
              </p:nvSpPr>
              <p:spPr bwMode="auto">
                <a:xfrm>
                  <a:off x="2338" y="0"/>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Equipo de salud</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189" name="Rectangle 877"/>
                <p:cNvSpPr>
                  <a:spLocks noChangeArrowheads="1"/>
                </p:cNvSpPr>
                <p:nvPr/>
              </p:nvSpPr>
              <p:spPr bwMode="auto">
                <a:xfrm>
                  <a:off x="2310" y="0"/>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192" name="Group 880"/>
              <p:cNvGrpSpPr>
                <a:grpSpLocks/>
              </p:cNvGrpSpPr>
              <p:nvPr/>
            </p:nvGrpSpPr>
            <p:grpSpPr bwMode="auto">
              <a:xfrm>
                <a:off x="3080" y="0"/>
                <a:ext cx="770" cy="633"/>
                <a:chOff x="3080" y="0"/>
                <a:chExt cx="770" cy="633"/>
              </a:xfrm>
            </p:grpSpPr>
            <p:sp>
              <p:nvSpPr>
                <p:cNvPr id="142157" name="Rectangle 845"/>
                <p:cNvSpPr>
                  <a:spLocks noChangeArrowheads="1"/>
                </p:cNvSpPr>
                <p:nvPr/>
              </p:nvSpPr>
              <p:spPr bwMode="auto">
                <a:xfrm>
                  <a:off x="3108" y="0"/>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Cantidad de insumos donados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191" name="Rectangle 879"/>
                <p:cNvSpPr>
                  <a:spLocks noChangeArrowheads="1"/>
                </p:cNvSpPr>
                <p:nvPr/>
              </p:nvSpPr>
              <p:spPr bwMode="auto">
                <a:xfrm>
                  <a:off x="3080" y="0"/>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194" name="Group 882"/>
              <p:cNvGrpSpPr>
                <a:grpSpLocks/>
              </p:cNvGrpSpPr>
              <p:nvPr/>
            </p:nvGrpSpPr>
            <p:grpSpPr bwMode="auto">
              <a:xfrm>
                <a:off x="0" y="633"/>
                <a:ext cx="770" cy="633"/>
                <a:chOff x="0" y="633"/>
                <a:chExt cx="770" cy="633"/>
              </a:xfrm>
            </p:grpSpPr>
            <p:sp>
              <p:nvSpPr>
                <p:cNvPr id="142158" name="Rectangle 846"/>
                <p:cNvSpPr>
                  <a:spLocks noChangeArrowheads="1"/>
                </p:cNvSpPr>
                <p:nvPr/>
              </p:nvSpPr>
              <p:spPr bwMode="auto">
                <a:xfrm>
                  <a:off x="28" y="63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Articulación con Sec.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193" name="Rectangle 881"/>
                <p:cNvSpPr>
                  <a:spLocks noChangeArrowheads="1"/>
                </p:cNvSpPr>
                <p:nvPr/>
              </p:nvSpPr>
              <p:spPr bwMode="auto">
                <a:xfrm>
                  <a:off x="0" y="63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196" name="Group 884"/>
              <p:cNvGrpSpPr>
                <a:grpSpLocks/>
              </p:cNvGrpSpPr>
              <p:nvPr/>
            </p:nvGrpSpPr>
            <p:grpSpPr bwMode="auto">
              <a:xfrm>
                <a:off x="770" y="633"/>
                <a:ext cx="770" cy="633"/>
                <a:chOff x="770" y="633"/>
                <a:chExt cx="770" cy="633"/>
              </a:xfrm>
            </p:grpSpPr>
            <p:sp>
              <p:nvSpPr>
                <p:cNvPr id="142159" name="Rectangle 847"/>
                <p:cNvSpPr>
                  <a:spLocks noChangeArrowheads="1"/>
                </p:cNvSpPr>
                <p:nvPr/>
              </p:nvSpPr>
              <p:spPr bwMode="auto">
                <a:xfrm>
                  <a:off x="798" y="63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Artículos de librería, PC, impresión</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195" name="Rectangle 883"/>
                <p:cNvSpPr>
                  <a:spLocks noChangeArrowheads="1"/>
                </p:cNvSpPr>
                <p:nvPr/>
              </p:nvSpPr>
              <p:spPr bwMode="auto">
                <a:xfrm>
                  <a:off x="770" y="63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198" name="Group 886"/>
              <p:cNvGrpSpPr>
                <a:grpSpLocks/>
              </p:cNvGrpSpPr>
              <p:nvPr/>
            </p:nvGrpSpPr>
            <p:grpSpPr bwMode="auto">
              <a:xfrm>
                <a:off x="1540" y="633"/>
                <a:ext cx="770" cy="633"/>
                <a:chOff x="1540" y="633"/>
                <a:chExt cx="770" cy="633"/>
              </a:xfrm>
            </p:grpSpPr>
            <p:sp>
              <p:nvSpPr>
                <p:cNvPr id="142160" name="Rectangle 848"/>
                <p:cNvSpPr>
                  <a:spLocks noChangeArrowheads="1"/>
                </p:cNvSpPr>
                <p:nvPr/>
              </p:nvSpPr>
              <p:spPr bwMode="auto">
                <a:xfrm>
                  <a:off x="1568" y="63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Julio 06’</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197" name="Rectangle 885"/>
                <p:cNvSpPr>
                  <a:spLocks noChangeArrowheads="1"/>
                </p:cNvSpPr>
                <p:nvPr/>
              </p:nvSpPr>
              <p:spPr bwMode="auto">
                <a:xfrm>
                  <a:off x="1540" y="63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00" name="Group 888"/>
              <p:cNvGrpSpPr>
                <a:grpSpLocks/>
              </p:cNvGrpSpPr>
              <p:nvPr/>
            </p:nvGrpSpPr>
            <p:grpSpPr bwMode="auto">
              <a:xfrm>
                <a:off x="2310" y="633"/>
                <a:ext cx="770" cy="633"/>
                <a:chOff x="2310" y="633"/>
                <a:chExt cx="770" cy="633"/>
              </a:xfrm>
            </p:grpSpPr>
            <p:sp>
              <p:nvSpPr>
                <p:cNvPr id="142161" name="Rectangle 849"/>
                <p:cNvSpPr>
                  <a:spLocks noChangeArrowheads="1"/>
                </p:cNvSpPr>
                <p:nvPr/>
              </p:nvSpPr>
              <p:spPr bwMode="auto">
                <a:xfrm>
                  <a:off x="2338" y="63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199" name="Rectangle 887"/>
                <p:cNvSpPr>
                  <a:spLocks noChangeArrowheads="1"/>
                </p:cNvSpPr>
                <p:nvPr/>
              </p:nvSpPr>
              <p:spPr bwMode="auto">
                <a:xfrm>
                  <a:off x="2310" y="63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02" name="Group 890"/>
              <p:cNvGrpSpPr>
                <a:grpSpLocks/>
              </p:cNvGrpSpPr>
              <p:nvPr/>
            </p:nvGrpSpPr>
            <p:grpSpPr bwMode="auto">
              <a:xfrm>
                <a:off x="3080" y="633"/>
                <a:ext cx="770" cy="633"/>
                <a:chOff x="3080" y="633"/>
                <a:chExt cx="770" cy="633"/>
              </a:xfrm>
            </p:grpSpPr>
            <p:sp>
              <p:nvSpPr>
                <p:cNvPr id="142162" name="Rectangle 850"/>
                <p:cNvSpPr>
                  <a:spLocks noChangeArrowheads="1"/>
                </p:cNvSpPr>
                <p:nvPr/>
              </p:nvSpPr>
              <p:spPr bwMode="auto">
                <a:xfrm>
                  <a:off x="3108" y="633"/>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Reuniones efectuadas en tiempo y forma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01" name="Rectangle 889"/>
                <p:cNvSpPr>
                  <a:spLocks noChangeArrowheads="1"/>
                </p:cNvSpPr>
                <p:nvPr/>
              </p:nvSpPr>
              <p:spPr bwMode="auto">
                <a:xfrm>
                  <a:off x="3080" y="633"/>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04" name="Group 892"/>
              <p:cNvGrpSpPr>
                <a:grpSpLocks/>
              </p:cNvGrpSpPr>
              <p:nvPr/>
            </p:nvGrpSpPr>
            <p:grpSpPr bwMode="auto">
              <a:xfrm>
                <a:off x="0" y="1266"/>
                <a:ext cx="770" cy="748"/>
                <a:chOff x="0" y="1266"/>
                <a:chExt cx="770" cy="748"/>
              </a:xfrm>
            </p:grpSpPr>
            <p:sp>
              <p:nvSpPr>
                <p:cNvPr id="142163" name="Rectangle 851"/>
                <p:cNvSpPr>
                  <a:spLocks noChangeArrowheads="1"/>
                </p:cNvSpPr>
                <p:nvPr/>
              </p:nvSpPr>
              <p:spPr bwMode="auto">
                <a:xfrm>
                  <a:off x="28" y="1266"/>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Articulación con Sec Industria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03" name="Rectangle 891"/>
                <p:cNvSpPr>
                  <a:spLocks noChangeArrowheads="1"/>
                </p:cNvSpPr>
                <p:nvPr/>
              </p:nvSpPr>
              <p:spPr bwMode="auto">
                <a:xfrm>
                  <a:off x="0" y="1266"/>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06" name="Group 894"/>
              <p:cNvGrpSpPr>
                <a:grpSpLocks/>
              </p:cNvGrpSpPr>
              <p:nvPr/>
            </p:nvGrpSpPr>
            <p:grpSpPr bwMode="auto">
              <a:xfrm>
                <a:off x="770" y="1266"/>
                <a:ext cx="770" cy="748"/>
                <a:chOff x="770" y="1266"/>
                <a:chExt cx="770" cy="748"/>
              </a:xfrm>
            </p:grpSpPr>
            <p:sp>
              <p:nvSpPr>
                <p:cNvPr id="142164" name="Rectangle 852"/>
                <p:cNvSpPr>
                  <a:spLocks noChangeArrowheads="1"/>
                </p:cNvSpPr>
                <p:nvPr/>
              </p:nvSpPr>
              <p:spPr bwMode="auto">
                <a:xfrm>
                  <a:off x="798" y="1266"/>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Artículos de librería, PC, impresión</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05" name="Rectangle 893"/>
                <p:cNvSpPr>
                  <a:spLocks noChangeArrowheads="1"/>
                </p:cNvSpPr>
                <p:nvPr/>
              </p:nvSpPr>
              <p:spPr bwMode="auto">
                <a:xfrm>
                  <a:off x="770" y="1266"/>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08" name="Group 896"/>
              <p:cNvGrpSpPr>
                <a:grpSpLocks/>
              </p:cNvGrpSpPr>
              <p:nvPr/>
            </p:nvGrpSpPr>
            <p:grpSpPr bwMode="auto">
              <a:xfrm>
                <a:off x="1540" y="1266"/>
                <a:ext cx="770" cy="748"/>
                <a:chOff x="1540" y="1266"/>
                <a:chExt cx="770" cy="748"/>
              </a:xfrm>
            </p:grpSpPr>
            <p:sp>
              <p:nvSpPr>
                <p:cNvPr id="142165" name="Rectangle 853"/>
                <p:cNvSpPr>
                  <a:spLocks noChangeArrowheads="1"/>
                </p:cNvSpPr>
                <p:nvPr/>
              </p:nvSpPr>
              <p:spPr bwMode="auto">
                <a:xfrm>
                  <a:off x="1568" y="1266"/>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Agosto 06’ y marzo, abril, mayo, junio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07" name="Rectangle 895"/>
                <p:cNvSpPr>
                  <a:spLocks noChangeArrowheads="1"/>
                </p:cNvSpPr>
                <p:nvPr/>
              </p:nvSpPr>
              <p:spPr bwMode="auto">
                <a:xfrm>
                  <a:off x="1540" y="1266"/>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10" name="Group 898"/>
              <p:cNvGrpSpPr>
                <a:grpSpLocks/>
              </p:cNvGrpSpPr>
              <p:nvPr/>
            </p:nvGrpSpPr>
            <p:grpSpPr bwMode="auto">
              <a:xfrm>
                <a:off x="2310" y="1266"/>
                <a:ext cx="770" cy="748"/>
                <a:chOff x="2310" y="1266"/>
                <a:chExt cx="770" cy="748"/>
              </a:xfrm>
            </p:grpSpPr>
            <p:sp>
              <p:nvSpPr>
                <p:cNvPr id="142166" name="Rectangle 854"/>
                <p:cNvSpPr>
                  <a:spLocks noChangeArrowheads="1"/>
                </p:cNvSpPr>
                <p:nvPr/>
              </p:nvSpPr>
              <p:spPr bwMode="auto">
                <a:xfrm>
                  <a:off x="2338" y="1266"/>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09" name="Rectangle 897"/>
                <p:cNvSpPr>
                  <a:spLocks noChangeArrowheads="1"/>
                </p:cNvSpPr>
                <p:nvPr/>
              </p:nvSpPr>
              <p:spPr bwMode="auto">
                <a:xfrm>
                  <a:off x="2310" y="1266"/>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12" name="Group 900"/>
              <p:cNvGrpSpPr>
                <a:grpSpLocks/>
              </p:cNvGrpSpPr>
              <p:nvPr/>
            </p:nvGrpSpPr>
            <p:grpSpPr bwMode="auto">
              <a:xfrm>
                <a:off x="3080" y="1266"/>
                <a:ext cx="770" cy="748"/>
                <a:chOff x="3080" y="1266"/>
                <a:chExt cx="770" cy="748"/>
              </a:xfrm>
            </p:grpSpPr>
            <p:sp>
              <p:nvSpPr>
                <p:cNvPr id="142167" name="Rectangle 855"/>
                <p:cNvSpPr>
                  <a:spLocks noChangeArrowheads="1"/>
                </p:cNvSpPr>
                <p:nvPr/>
              </p:nvSpPr>
              <p:spPr bwMode="auto">
                <a:xfrm>
                  <a:off x="3108" y="1266"/>
                  <a:ext cx="71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Reuniones efectuadas en tiempo y forma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11" name="Rectangle 899"/>
                <p:cNvSpPr>
                  <a:spLocks noChangeArrowheads="1"/>
                </p:cNvSpPr>
                <p:nvPr/>
              </p:nvSpPr>
              <p:spPr bwMode="auto">
                <a:xfrm>
                  <a:off x="3080" y="1266"/>
                  <a:ext cx="770" cy="74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14" name="Group 902"/>
              <p:cNvGrpSpPr>
                <a:grpSpLocks/>
              </p:cNvGrpSpPr>
              <p:nvPr/>
            </p:nvGrpSpPr>
            <p:grpSpPr bwMode="auto">
              <a:xfrm>
                <a:off x="0" y="2014"/>
                <a:ext cx="770" cy="633"/>
                <a:chOff x="0" y="2014"/>
                <a:chExt cx="770" cy="633"/>
              </a:xfrm>
            </p:grpSpPr>
            <p:sp>
              <p:nvSpPr>
                <p:cNvPr id="142168" name="Rectangle 856"/>
                <p:cNvSpPr>
                  <a:spLocks noChangeArrowheads="1"/>
                </p:cNvSpPr>
                <p:nvPr/>
              </p:nvSpPr>
              <p:spPr bwMode="auto">
                <a:xfrm>
                  <a:off x="28" y="2014"/>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Articulación con Inspección</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13" name="Rectangle 901"/>
                <p:cNvSpPr>
                  <a:spLocks noChangeArrowheads="1"/>
                </p:cNvSpPr>
                <p:nvPr/>
              </p:nvSpPr>
              <p:spPr bwMode="auto">
                <a:xfrm>
                  <a:off x="0" y="2014"/>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16" name="Group 904"/>
              <p:cNvGrpSpPr>
                <a:grpSpLocks/>
              </p:cNvGrpSpPr>
              <p:nvPr/>
            </p:nvGrpSpPr>
            <p:grpSpPr bwMode="auto">
              <a:xfrm>
                <a:off x="770" y="2014"/>
                <a:ext cx="770" cy="633"/>
                <a:chOff x="770" y="2014"/>
                <a:chExt cx="770" cy="633"/>
              </a:xfrm>
            </p:grpSpPr>
            <p:sp>
              <p:nvSpPr>
                <p:cNvPr id="142169" name="Rectangle 857"/>
                <p:cNvSpPr>
                  <a:spLocks noChangeArrowheads="1"/>
                </p:cNvSpPr>
                <p:nvPr/>
              </p:nvSpPr>
              <p:spPr bwMode="auto">
                <a:xfrm>
                  <a:off x="798" y="2014"/>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Artículos de librería, PC, impresión</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15" name="Rectangle 903"/>
                <p:cNvSpPr>
                  <a:spLocks noChangeArrowheads="1"/>
                </p:cNvSpPr>
                <p:nvPr/>
              </p:nvSpPr>
              <p:spPr bwMode="auto">
                <a:xfrm>
                  <a:off x="770" y="2014"/>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18" name="Group 906"/>
              <p:cNvGrpSpPr>
                <a:grpSpLocks/>
              </p:cNvGrpSpPr>
              <p:nvPr/>
            </p:nvGrpSpPr>
            <p:grpSpPr bwMode="auto">
              <a:xfrm>
                <a:off x="1540" y="2014"/>
                <a:ext cx="770" cy="633"/>
                <a:chOff x="1540" y="2014"/>
                <a:chExt cx="770" cy="633"/>
              </a:xfrm>
            </p:grpSpPr>
            <p:sp>
              <p:nvSpPr>
                <p:cNvPr id="142170" name="Rectangle 858"/>
                <p:cNvSpPr>
                  <a:spLocks noChangeArrowheads="1"/>
                </p:cNvSpPr>
                <p:nvPr/>
              </p:nvSpPr>
              <p:spPr bwMode="auto">
                <a:xfrm>
                  <a:off x="1568" y="2014"/>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Abril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17" name="Rectangle 905"/>
                <p:cNvSpPr>
                  <a:spLocks noChangeArrowheads="1"/>
                </p:cNvSpPr>
                <p:nvPr/>
              </p:nvSpPr>
              <p:spPr bwMode="auto">
                <a:xfrm>
                  <a:off x="1540" y="2014"/>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20" name="Group 908"/>
              <p:cNvGrpSpPr>
                <a:grpSpLocks/>
              </p:cNvGrpSpPr>
              <p:nvPr/>
            </p:nvGrpSpPr>
            <p:grpSpPr bwMode="auto">
              <a:xfrm>
                <a:off x="2310" y="2014"/>
                <a:ext cx="770" cy="633"/>
                <a:chOff x="2310" y="2014"/>
                <a:chExt cx="770" cy="633"/>
              </a:xfrm>
            </p:grpSpPr>
            <p:sp>
              <p:nvSpPr>
                <p:cNvPr id="142171" name="Rectangle 859"/>
                <p:cNvSpPr>
                  <a:spLocks noChangeArrowheads="1"/>
                </p:cNvSpPr>
                <p:nvPr/>
              </p:nvSpPr>
              <p:spPr bwMode="auto">
                <a:xfrm>
                  <a:off x="2338" y="2014"/>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19" name="Rectangle 907"/>
                <p:cNvSpPr>
                  <a:spLocks noChangeArrowheads="1"/>
                </p:cNvSpPr>
                <p:nvPr/>
              </p:nvSpPr>
              <p:spPr bwMode="auto">
                <a:xfrm>
                  <a:off x="2310" y="2014"/>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22" name="Group 910"/>
              <p:cNvGrpSpPr>
                <a:grpSpLocks/>
              </p:cNvGrpSpPr>
              <p:nvPr/>
            </p:nvGrpSpPr>
            <p:grpSpPr bwMode="auto">
              <a:xfrm>
                <a:off x="3080" y="2014"/>
                <a:ext cx="770" cy="633"/>
                <a:chOff x="3080" y="2014"/>
                <a:chExt cx="770" cy="633"/>
              </a:xfrm>
            </p:grpSpPr>
            <p:sp>
              <p:nvSpPr>
                <p:cNvPr id="142172" name="Rectangle 860"/>
                <p:cNvSpPr>
                  <a:spLocks noChangeArrowheads="1"/>
                </p:cNvSpPr>
                <p:nvPr/>
              </p:nvSpPr>
              <p:spPr bwMode="auto">
                <a:xfrm>
                  <a:off x="3108" y="2014"/>
                  <a:ext cx="71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Reuniones efectuadas en tiempo y forma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21" name="Rectangle 909"/>
                <p:cNvSpPr>
                  <a:spLocks noChangeArrowheads="1"/>
                </p:cNvSpPr>
                <p:nvPr/>
              </p:nvSpPr>
              <p:spPr bwMode="auto">
                <a:xfrm>
                  <a:off x="3080" y="2014"/>
                  <a:ext cx="770" cy="63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24" name="Group 912"/>
              <p:cNvGrpSpPr>
                <a:grpSpLocks/>
              </p:cNvGrpSpPr>
              <p:nvPr/>
            </p:nvGrpSpPr>
            <p:grpSpPr bwMode="auto">
              <a:xfrm>
                <a:off x="0" y="2647"/>
                <a:ext cx="770" cy="863"/>
                <a:chOff x="0" y="2647"/>
                <a:chExt cx="770" cy="863"/>
              </a:xfrm>
            </p:grpSpPr>
            <p:sp>
              <p:nvSpPr>
                <p:cNvPr id="142173" name="Rectangle 861"/>
                <p:cNvSpPr>
                  <a:spLocks noChangeArrowheads="1"/>
                </p:cNvSpPr>
                <p:nvPr/>
              </p:nvSpPr>
              <p:spPr bwMode="auto">
                <a:xfrm>
                  <a:off x="28" y="2647"/>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Organización de muestra publica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23" name="Rectangle 911"/>
                <p:cNvSpPr>
                  <a:spLocks noChangeArrowheads="1"/>
                </p:cNvSpPr>
                <p:nvPr/>
              </p:nvSpPr>
              <p:spPr bwMode="auto">
                <a:xfrm>
                  <a:off x="0" y="2647"/>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26" name="Group 914"/>
              <p:cNvGrpSpPr>
                <a:grpSpLocks/>
              </p:cNvGrpSpPr>
              <p:nvPr/>
            </p:nvGrpSpPr>
            <p:grpSpPr bwMode="auto">
              <a:xfrm>
                <a:off x="770" y="2647"/>
                <a:ext cx="770" cy="863"/>
                <a:chOff x="770" y="2647"/>
                <a:chExt cx="770" cy="863"/>
              </a:xfrm>
            </p:grpSpPr>
            <p:sp>
              <p:nvSpPr>
                <p:cNvPr id="142174" name="Rectangle 862"/>
                <p:cNvSpPr>
                  <a:spLocks noChangeArrowheads="1"/>
                </p:cNvSpPr>
                <p:nvPr/>
              </p:nvSpPr>
              <p:spPr bwMode="auto">
                <a:xfrm>
                  <a:off x="798" y="2647"/>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Volantes, Afiches, fibrones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25" name="Rectangle 913"/>
                <p:cNvSpPr>
                  <a:spLocks noChangeArrowheads="1"/>
                </p:cNvSpPr>
                <p:nvPr/>
              </p:nvSpPr>
              <p:spPr bwMode="auto">
                <a:xfrm>
                  <a:off x="770" y="2647"/>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28" name="Group 916"/>
              <p:cNvGrpSpPr>
                <a:grpSpLocks/>
              </p:cNvGrpSpPr>
              <p:nvPr/>
            </p:nvGrpSpPr>
            <p:grpSpPr bwMode="auto">
              <a:xfrm>
                <a:off x="1540" y="2647"/>
                <a:ext cx="770" cy="863"/>
                <a:chOff x="1540" y="2647"/>
                <a:chExt cx="770" cy="863"/>
              </a:xfrm>
            </p:grpSpPr>
            <p:sp>
              <p:nvSpPr>
                <p:cNvPr id="142175" name="Rectangle 863"/>
                <p:cNvSpPr>
                  <a:spLocks noChangeArrowheads="1"/>
                </p:cNvSpPr>
                <p:nvPr/>
              </p:nvSpPr>
              <p:spPr bwMode="auto">
                <a:xfrm>
                  <a:off x="1568" y="2647"/>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Noviembre 06’ a marzo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27" name="Rectangle 915"/>
                <p:cNvSpPr>
                  <a:spLocks noChangeArrowheads="1"/>
                </p:cNvSpPr>
                <p:nvPr/>
              </p:nvSpPr>
              <p:spPr bwMode="auto">
                <a:xfrm>
                  <a:off x="1540" y="2647"/>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30" name="Group 918"/>
              <p:cNvGrpSpPr>
                <a:grpSpLocks/>
              </p:cNvGrpSpPr>
              <p:nvPr/>
            </p:nvGrpSpPr>
            <p:grpSpPr bwMode="auto">
              <a:xfrm>
                <a:off x="2310" y="2647"/>
                <a:ext cx="770" cy="863"/>
                <a:chOff x="2310" y="2647"/>
                <a:chExt cx="770" cy="863"/>
              </a:xfrm>
            </p:grpSpPr>
            <p:sp>
              <p:nvSpPr>
                <p:cNvPr id="142176" name="Rectangle 864"/>
                <p:cNvSpPr>
                  <a:spLocks noChangeArrowheads="1"/>
                </p:cNvSpPr>
                <p:nvPr/>
              </p:nvSpPr>
              <p:spPr bwMode="auto">
                <a:xfrm>
                  <a:off x="2338" y="2647"/>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Mujeres que participan y 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29" name="Rectangle 917"/>
                <p:cNvSpPr>
                  <a:spLocks noChangeArrowheads="1"/>
                </p:cNvSpPr>
                <p:nvPr/>
              </p:nvSpPr>
              <p:spPr bwMode="auto">
                <a:xfrm>
                  <a:off x="2310" y="2647"/>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32" name="Group 920"/>
              <p:cNvGrpSpPr>
                <a:grpSpLocks/>
              </p:cNvGrpSpPr>
              <p:nvPr/>
            </p:nvGrpSpPr>
            <p:grpSpPr bwMode="auto">
              <a:xfrm>
                <a:off x="3080" y="2647"/>
                <a:ext cx="770" cy="863"/>
                <a:chOff x="3080" y="2647"/>
                <a:chExt cx="770" cy="863"/>
              </a:xfrm>
            </p:grpSpPr>
            <p:sp>
              <p:nvSpPr>
                <p:cNvPr id="142177" name="Rectangle 865"/>
                <p:cNvSpPr>
                  <a:spLocks noChangeArrowheads="1"/>
                </p:cNvSpPr>
                <p:nvPr/>
              </p:nvSpPr>
              <p:spPr bwMode="auto">
                <a:xfrm>
                  <a:off x="3108" y="2647"/>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N° de mujeres que participaron en la planificación de la muestra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31" name="Rectangle 919"/>
                <p:cNvSpPr>
                  <a:spLocks noChangeArrowheads="1"/>
                </p:cNvSpPr>
                <p:nvPr/>
              </p:nvSpPr>
              <p:spPr bwMode="auto">
                <a:xfrm>
                  <a:off x="3080" y="2647"/>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34" name="Group 922"/>
              <p:cNvGrpSpPr>
                <a:grpSpLocks/>
              </p:cNvGrpSpPr>
              <p:nvPr/>
            </p:nvGrpSpPr>
            <p:grpSpPr bwMode="auto">
              <a:xfrm>
                <a:off x="0" y="3510"/>
                <a:ext cx="770" cy="863"/>
                <a:chOff x="0" y="3510"/>
                <a:chExt cx="770" cy="863"/>
              </a:xfrm>
            </p:grpSpPr>
            <p:sp>
              <p:nvSpPr>
                <p:cNvPr id="142178" name="Rectangle 866"/>
                <p:cNvSpPr>
                  <a:spLocks noChangeArrowheads="1"/>
                </p:cNvSpPr>
                <p:nvPr/>
              </p:nvSpPr>
              <p:spPr bwMode="auto">
                <a:xfrm>
                  <a:off x="28" y="3510"/>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Realización de muestra pública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33" name="Rectangle 921"/>
                <p:cNvSpPr>
                  <a:spLocks noChangeArrowheads="1"/>
                </p:cNvSpPr>
                <p:nvPr/>
              </p:nvSpPr>
              <p:spPr bwMode="auto">
                <a:xfrm>
                  <a:off x="0" y="3510"/>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36" name="Group 924"/>
              <p:cNvGrpSpPr>
                <a:grpSpLocks/>
              </p:cNvGrpSpPr>
              <p:nvPr/>
            </p:nvGrpSpPr>
            <p:grpSpPr bwMode="auto">
              <a:xfrm>
                <a:off x="770" y="3510"/>
                <a:ext cx="770" cy="863"/>
                <a:chOff x="770" y="3510"/>
                <a:chExt cx="770" cy="863"/>
              </a:xfrm>
            </p:grpSpPr>
            <p:sp>
              <p:nvSpPr>
                <p:cNvPr id="142179" name="Rectangle 867"/>
                <p:cNvSpPr>
                  <a:spLocks noChangeArrowheads="1"/>
                </p:cNvSpPr>
                <p:nvPr/>
              </p:nvSpPr>
              <p:spPr bwMode="auto">
                <a:xfrm>
                  <a:off x="798" y="3510"/>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Mesas, percheros.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35" name="Rectangle 923"/>
                <p:cNvSpPr>
                  <a:spLocks noChangeArrowheads="1"/>
                </p:cNvSpPr>
                <p:nvPr/>
              </p:nvSpPr>
              <p:spPr bwMode="auto">
                <a:xfrm>
                  <a:off x="770" y="3510"/>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38" name="Group 926"/>
              <p:cNvGrpSpPr>
                <a:grpSpLocks/>
              </p:cNvGrpSpPr>
              <p:nvPr/>
            </p:nvGrpSpPr>
            <p:grpSpPr bwMode="auto">
              <a:xfrm>
                <a:off x="1540" y="3510"/>
                <a:ext cx="770" cy="863"/>
                <a:chOff x="1540" y="3510"/>
                <a:chExt cx="770" cy="863"/>
              </a:xfrm>
            </p:grpSpPr>
            <p:sp>
              <p:nvSpPr>
                <p:cNvPr id="142180" name="Rectangle 868"/>
                <p:cNvSpPr>
                  <a:spLocks noChangeArrowheads="1"/>
                </p:cNvSpPr>
                <p:nvPr/>
              </p:nvSpPr>
              <p:spPr bwMode="auto">
                <a:xfrm>
                  <a:off x="1568" y="3510"/>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Abril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37" name="Rectangle 925"/>
                <p:cNvSpPr>
                  <a:spLocks noChangeArrowheads="1"/>
                </p:cNvSpPr>
                <p:nvPr/>
              </p:nvSpPr>
              <p:spPr bwMode="auto">
                <a:xfrm>
                  <a:off x="1540" y="3510"/>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40" name="Group 928"/>
              <p:cNvGrpSpPr>
                <a:grpSpLocks/>
              </p:cNvGrpSpPr>
              <p:nvPr/>
            </p:nvGrpSpPr>
            <p:grpSpPr bwMode="auto">
              <a:xfrm>
                <a:off x="2310" y="3510"/>
                <a:ext cx="770" cy="863"/>
                <a:chOff x="2310" y="3510"/>
                <a:chExt cx="770" cy="863"/>
              </a:xfrm>
            </p:grpSpPr>
            <p:sp>
              <p:nvSpPr>
                <p:cNvPr id="142181" name="Rectangle 869"/>
                <p:cNvSpPr>
                  <a:spLocks noChangeArrowheads="1"/>
                </p:cNvSpPr>
                <p:nvPr/>
              </p:nvSpPr>
              <p:spPr bwMode="auto">
                <a:xfrm>
                  <a:off x="2338" y="3510"/>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Mujeres que participan y 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39" name="Rectangle 927"/>
                <p:cNvSpPr>
                  <a:spLocks noChangeArrowheads="1"/>
                </p:cNvSpPr>
                <p:nvPr/>
              </p:nvSpPr>
              <p:spPr bwMode="auto">
                <a:xfrm>
                  <a:off x="2310" y="3510"/>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242" name="Group 930"/>
              <p:cNvGrpSpPr>
                <a:grpSpLocks/>
              </p:cNvGrpSpPr>
              <p:nvPr/>
            </p:nvGrpSpPr>
            <p:grpSpPr bwMode="auto">
              <a:xfrm>
                <a:off x="3080" y="3510"/>
                <a:ext cx="770" cy="863"/>
                <a:chOff x="3080" y="3510"/>
                <a:chExt cx="770" cy="863"/>
              </a:xfrm>
            </p:grpSpPr>
            <p:sp>
              <p:nvSpPr>
                <p:cNvPr id="142182" name="Rectangle 870"/>
                <p:cNvSpPr>
                  <a:spLocks noChangeArrowheads="1"/>
                </p:cNvSpPr>
                <p:nvPr/>
              </p:nvSpPr>
              <p:spPr bwMode="auto">
                <a:xfrm>
                  <a:off x="3108" y="3510"/>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Muestra pública</a:t>
                  </a:r>
                  <a:endParaRPr kumimoji="0" lang="es-AR" sz="1200" b="0">
                    <a:solidFill>
                      <a:schemeClr val="tx1"/>
                    </a:solidFill>
                    <a:effectLst/>
                    <a:latin typeface="Times New Roman" pitchFamily="18" charset="0"/>
                    <a:cs typeface="Times New Roman" pitchFamily="18" charset="0"/>
                  </a:endParaRPr>
                </a:p>
                <a:p>
                  <a:pPr algn="l"/>
                  <a:r>
                    <a:rPr kumimoji="0" lang="es-MX" sz="1200" b="0">
                      <a:solidFill>
                        <a:schemeClr val="tx1"/>
                      </a:solidFill>
                      <a:effectLst/>
                      <a:latin typeface="Times New Roman" pitchFamily="18" charset="0"/>
                      <a:cs typeface="Times New Roman" pitchFamily="18" charset="0"/>
                    </a:rPr>
                    <a:t>Realizada  según tiempo y forma prevista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241" name="Rectangle 929"/>
                <p:cNvSpPr>
                  <a:spLocks noChangeArrowheads="1"/>
                </p:cNvSpPr>
                <p:nvPr/>
              </p:nvSpPr>
              <p:spPr bwMode="auto">
                <a:xfrm>
                  <a:off x="3080" y="3510"/>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sp>
          <p:nvSpPr>
            <p:cNvPr id="142244" name="Rectangle 932"/>
            <p:cNvSpPr>
              <a:spLocks noChangeArrowheads="1"/>
            </p:cNvSpPr>
            <p:nvPr/>
          </p:nvSpPr>
          <p:spPr bwMode="auto">
            <a:xfrm>
              <a:off x="-3" y="-3"/>
              <a:ext cx="3856" cy="4379"/>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413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499"/>
                                          </p:stCondLst>
                                        </p:cTn>
                                        <p:tgtEl>
                                          <p:spTgt spid="141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499"/>
                                          </p:stCondLst>
                                        </p:cTn>
                                        <p:tgtEl>
                                          <p:spTgt spid="1413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2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utoUpdateAnimBg="0"/>
      <p:bldP spid="141316" grpId="0" autoUpdateAnimBg="0"/>
      <p:bldP spid="14131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1173163" y="457200"/>
            <a:ext cx="7772400" cy="381000"/>
          </a:xfrm>
        </p:spPr>
        <p:txBody>
          <a:bodyPr/>
          <a:lstStyle/>
          <a:p>
            <a:endParaRPr lang="es-ES"/>
          </a:p>
        </p:txBody>
      </p:sp>
      <p:sp>
        <p:nvSpPr>
          <p:cNvPr id="142339" name="Rectangle 3"/>
          <p:cNvSpPr>
            <a:spLocks noGrp="1" noChangeArrowheads="1"/>
          </p:cNvSpPr>
          <p:nvPr>
            <p:ph type="tbl" idx="1"/>
          </p:nvPr>
        </p:nvSpPr>
        <p:spPr>
          <a:xfrm>
            <a:off x="1173163" y="1066800"/>
            <a:ext cx="7772400" cy="5029200"/>
          </a:xfrm>
        </p:spPr>
      </p:sp>
      <p:grpSp>
        <p:nvGrpSpPr>
          <p:cNvPr id="142387" name="Group 51"/>
          <p:cNvGrpSpPr>
            <a:grpSpLocks/>
          </p:cNvGrpSpPr>
          <p:nvPr/>
        </p:nvGrpSpPr>
        <p:grpSpPr bwMode="auto">
          <a:xfrm>
            <a:off x="1295400" y="1143000"/>
            <a:ext cx="7467600" cy="3886200"/>
            <a:chOff x="-3" y="-3"/>
            <a:chExt cx="3856" cy="2710"/>
          </a:xfrm>
        </p:grpSpPr>
        <p:grpSp>
          <p:nvGrpSpPr>
            <p:cNvPr id="142385" name="Group 49"/>
            <p:cNvGrpSpPr>
              <a:grpSpLocks/>
            </p:cNvGrpSpPr>
            <p:nvPr/>
          </p:nvGrpSpPr>
          <p:grpSpPr bwMode="auto">
            <a:xfrm>
              <a:off x="0" y="0"/>
              <a:ext cx="3850" cy="2704"/>
              <a:chOff x="0" y="0"/>
              <a:chExt cx="3850" cy="2704"/>
            </a:xfrm>
          </p:grpSpPr>
          <p:grpSp>
            <p:nvGrpSpPr>
              <p:cNvPr id="142356" name="Group 20"/>
              <p:cNvGrpSpPr>
                <a:grpSpLocks/>
              </p:cNvGrpSpPr>
              <p:nvPr/>
            </p:nvGrpSpPr>
            <p:grpSpPr bwMode="auto">
              <a:xfrm>
                <a:off x="0" y="0"/>
                <a:ext cx="770" cy="978"/>
                <a:chOff x="0" y="0"/>
                <a:chExt cx="770" cy="978"/>
              </a:xfrm>
            </p:grpSpPr>
            <p:sp>
              <p:nvSpPr>
                <p:cNvPr id="142340" name="Rectangle 4"/>
                <p:cNvSpPr>
                  <a:spLocks noChangeArrowheads="1"/>
                </p:cNvSpPr>
                <p:nvPr/>
              </p:nvSpPr>
              <p:spPr bwMode="auto">
                <a:xfrm>
                  <a:off x="28" y="0"/>
                  <a:ext cx="714"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Contacto con Instituciones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55" name="Rectangle 19"/>
                <p:cNvSpPr>
                  <a:spLocks noChangeArrowheads="1"/>
                </p:cNvSpPr>
                <p:nvPr/>
              </p:nvSpPr>
              <p:spPr bwMode="auto">
                <a:xfrm>
                  <a:off x="0" y="0"/>
                  <a:ext cx="770" cy="97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58" name="Group 22"/>
              <p:cNvGrpSpPr>
                <a:grpSpLocks/>
              </p:cNvGrpSpPr>
              <p:nvPr/>
            </p:nvGrpSpPr>
            <p:grpSpPr bwMode="auto">
              <a:xfrm>
                <a:off x="770" y="0"/>
                <a:ext cx="770" cy="978"/>
                <a:chOff x="770" y="0"/>
                <a:chExt cx="770" cy="978"/>
              </a:xfrm>
            </p:grpSpPr>
            <p:sp>
              <p:nvSpPr>
                <p:cNvPr id="142341" name="Rectangle 5"/>
                <p:cNvSpPr>
                  <a:spLocks noChangeArrowheads="1"/>
                </p:cNvSpPr>
                <p:nvPr/>
              </p:nvSpPr>
              <p:spPr bwMode="auto">
                <a:xfrm>
                  <a:off x="798" y="0"/>
                  <a:ext cx="714"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Relevamiento comunitario y Guía de recursos barriales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57" name="Rectangle 21"/>
                <p:cNvSpPr>
                  <a:spLocks noChangeArrowheads="1"/>
                </p:cNvSpPr>
                <p:nvPr/>
              </p:nvSpPr>
              <p:spPr bwMode="auto">
                <a:xfrm>
                  <a:off x="770" y="0"/>
                  <a:ext cx="770" cy="97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60" name="Group 24"/>
              <p:cNvGrpSpPr>
                <a:grpSpLocks/>
              </p:cNvGrpSpPr>
              <p:nvPr/>
            </p:nvGrpSpPr>
            <p:grpSpPr bwMode="auto">
              <a:xfrm>
                <a:off x="1540" y="0"/>
                <a:ext cx="770" cy="978"/>
                <a:chOff x="1540" y="0"/>
                <a:chExt cx="770" cy="978"/>
              </a:xfrm>
            </p:grpSpPr>
            <p:sp>
              <p:nvSpPr>
                <p:cNvPr id="142342" name="Rectangle 6"/>
                <p:cNvSpPr>
                  <a:spLocks noChangeArrowheads="1"/>
                </p:cNvSpPr>
                <p:nvPr/>
              </p:nvSpPr>
              <p:spPr bwMode="auto">
                <a:xfrm>
                  <a:off x="1568" y="0"/>
                  <a:ext cx="714"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Diciembre 06’ a Enero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59" name="Rectangle 23"/>
                <p:cNvSpPr>
                  <a:spLocks noChangeArrowheads="1"/>
                </p:cNvSpPr>
                <p:nvPr/>
              </p:nvSpPr>
              <p:spPr bwMode="auto">
                <a:xfrm>
                  <a:off x="1540" y="0"/>
                  <a:ext cx="770" cy="97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62" name="Group 26"/>
              <p:cNvGrpSpPr>
                <a:grpSpLocks/>
              </p:cNvGrpSpPr>
              <p:nvPr/>
            </p:nvGrpSpPr>
            <p:grpSpPr bwMode="auto">
              <a:xfrm>
                <a:off x="2310" y="0"/>
                <a:ext cx="770" cy="978"/>
                <a:chOff x="2310" y="0"/>
                <a:chExt cx="770" cy="978"/>
              </a:xfrm>
            </p:grpSpPr>
            <p:sp>
              <p:nvSpPr>
                <p:cNvPr id="142343" name="Rectangle 7"/>
                <p:cNvSpPr>
                  <a:spLocks noChangeArrowheads="1"/>
                </p:cNvSpPr>
                <p:nvPr/>
              </p:nvSpPr>
              <p:spPr bwMode="auto">
                <a:xfrm>
                  <a:off x="2338" y="0"/>
                  <a:ext cx="714"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Mujeres que participan y 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61" name="Rectangle 25"/>
                <p:cNvSpPr>
                  <a:spLocks noChangeArrowheads="1"/>
                </p:cNvSpPr>
                <p:nvPr/>
              </p:nvSpPr>
              <p:spPr bwMode="auto">
                <a:xfrm>
                  <a:off x="2310" y="0"/>
                  <a:ext cx="770" cy="97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64" name="Group 28"/>
              <p:cNvGrpSpPr>
                <a:grpSpLocks/>
              </p:cNvGrpSpPr>
              <p:nvPr/>
            </p:nvGrpSpPr>
            <p:grpSpPr bwMode="auto">
              <a:xfrm>
                <a:off x="3080" y="0"/>
                <a:ext cx="770" cy="978"/>
                <a:chOff x="3080" y="0"/>
                <a:chExt cx="770" cy="978"/>
              </a:xfrm>
            </p:grpSpPr>
            <p:sp>
              <p:nvSpPr>
                <p:cNvPr id="142344" name="Rectangle 8"/>
                <p:cNvSpPr>
                  <a:spLocks noChangeArrowheads="1"/>
                </p:cNvSpPr>
                <p:nvPr/>
              </p:nvSpPr>
              <p:spPr bwMode="auto">
                <a:xfrm>
                  <a:off x="3108" y="0"/>
                  <a:ext cx="714"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AR" sz="1200" b="0">
                      <a:solidFill>
                        <a:schemeClr val="tx1"/>
                      </a:solidFill>
                      <a:effectLst/>
                      <a:latin typeface="Times New Roman" pitchFamily="18" charset="0"/>
                      <a:cs typeface="Times New Roman" pitchFamily="18" charset="0"/>
                    </a:rPr>
                    <a:t>N°de  organiza</a:t>
                  </a:r>
                </a:p>
                <a:p>
                  <a:pPr algn="l"/>
                  <a:r>
                    <a:rPr kumimoji="0" lang="es-AR" sz="1200" b="0">
                      <a:solidFill>
                        <a:schemeClr val="tx1"/>
                      </a:solidFill>
                      <a:effectLst/>
                      <a:latin typeface="Times New Roman" pitchFamily="18" charset="0"/>
                      <a:cs typeface="Times New Roman" pitchFamily="18" charset="0"/>
                    </a:rPr>
                    <a:t>ciones e instituciones barriales que participaron en el proyecto</a:t>
                  </a:r>
                </a:p>
                <a:p>
                  <a:pPr algn="l"/>
                  <a:endParaRPr kumimoji="0" lang="es-AR" b="0">
                    <a:solidFill>
                      <a:schemeClr val="tx1"/>
                    </a:solidFill>
                    <a:effectLst/>
                    <a:latin typeface="Times New Roman" pitchFamily="18" charset="0"/>
                  </a:endParaRPr>
                </a:p>
              </p:txBody>
            </p:sp>
            <p:sp>
              <p:nvSpPr>
                <p:cNvPr id="142363" name="Rectangle 27"/>
                <p:cNvSpPr>
                  <a:spLocks noChangeArrowheads="1"/>
                </p:cNvSpPr>
                <p:nvPr/>
              </p:nvSpPr>
              <p:spPr bwMode="auto">
                <a:xfrm>
                  <a:off x="3080" y="0"/>
                  <a:ext cx="770" cy="97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66" name="Group 30"/>
              <p:cNvGrpSpPr>
                <a:grpSpLocks/>
              </p:cNvGrpSpPr>
              <p:nvPr/>
            </p:nvGrpSpPr>
            <p:grpSpPr bwMode="auto">
              <a:xfrm>
                <a:off x="0" y="978"/>
                <a:ext cx="770" cy="863"/>
                <a:chOff x="0" y="978"/>
                <a:chExt cx="770" cy="863"/>
              </a:xfrm>
            </p:grpSpPr>
            <p:sp>
              <p:nvSpPr>
                <p:cNvPr id="142345" name="Rectangle 9"/>
                <p:cNvSpPr>
                  <a:spLocks noChangeArrowheads="1"/>
                </p:cNvSpPr>
                <p:nvPr/>
              </p:nvSpPr>
              <p:spPr bwMode="auto">
                <a:xfrm>
                  <a:off x="28" y="978"/>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Implementación del proyecto productivo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65" name="Rectangle 29"/>
                <p:cNvSpPr>
                  <a:spLocks noChangeArrowheads="1"/>
                </p:cNvSpPr>
                <p:nvPr/>
              </p:nvSpPr>
              <p:spPr bwMode="auto">
                <a:xfrm>
                  <a:off x="0" y="978"/>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68" name="Group 32"/>
              <p:cNvGrpSpPr>
                <a:grpSpLocks/>
              </p:cNvGrpSpPr>
              <p:nvPr/>
            </p:nvGrpSpPr>
            <p:grpSpPr bwMode="auto">
              <a:xfrm>
                <a:off x="770" y="978"/>
                <a:ext cx="770" cy="863"/>
                <a:chOff x="770" y="978"/>
                <a:chExt cx="770" cy="863"/>
              </a:xfrm>
            </p:grpSpPr>
            <p:sp>
              <p:nvSpPr>
                <p:cNvPr id="142346" name="Rectangle 10"/>
                <p:cNvSpPr>
                  <a:spLocks noChangeArrowheads="1"/>
                </p:cNvSpPr>
                <p:nvPr/>
              </p:nvSpPr>
              <p:spPr bwMode="auto">
                <a:xfrm>
                  <a:off x="798" y="978"/>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Subsidio del Programa Nacional Manos a la obra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67" name="Rectangle 31"/>
                <p:cNvSpPr>
                  <a:spLocks noChangeArrowheads="1"/>
                </p:cNvSpPr>
                <p:nvPr/>
              </p:nvSpPr>
              <p:spPr bwMode="auto">
                <a:xfrm>
                  <a:off x="770" y="978"/>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70" name="Group 34"/>
              <p:cNvGrpSpPr>
                <a:grpSpLocks/>
              </p:cNvGrpSpPr>
              <p:nvPr/>
            </p:nvGrpSpPr>
            <p:grpSpPr bwMode="auto">
              <a:xfrm>
                <a:off x="1540" y="978"/>
                <a:ext cx="770" cy="863"/>
                <a:chOff x="1540" y="978"/>
                <a:chExt cx="770" cy="863"/>
              </a:xfrm>
            </p:grpSpPr>
            <p:sp>
              <p:nvSpPr>
                <p:cNvPr id="142347" name="Rectangle 11"/>
                <p:cNvSpPr>
                  <a:spLocks noChangeArrowheads="1"/>
                </p:cNvSpPr>
                <p:nvPr/>
              </p:nvSpPr>
              <p:spPr bwMode="auto">
                <a:xfrm>
                  <a:off x="1568" y="978"/>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Mayo a junio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69" name="Rectangle 33"/>
                <p:cNvSpPr>
                  <a:spLocks noChangeArrowheads="1"/>
                </p:cNvSpPr>
                <p:nvPr/>
              </p:nvSpPr>
              <p:spPr bwMode="auto">
                <a:xfrm>
                  <a:off x="1540" y="978"/>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72" name="Group 36"/>
              <p:cNvGrpSpPr>
                <a:grpSpLocks/>
              </p:cNvGrpSpPr>
              <p:nvPr/>
            </p:nvGrpSpPr>
            <p:grpSpPr bwMode="auto">
              <a:xfrm>
                <a:off x="2310" y="978"/>
                <a:ext cx="770" cy="863"/>
                <a:chOff x="2310" y="978"/>
                <a:chExt cx="770" cy="863"/>
              </a:xfrm>
            </p:grpSpPr>
            <p:sp>
              <p:nvSpPr>
                <p:cNvPr id="142348" name="Rectangle 12"/>
                <p:cNvSpPr>
                  <a:spLocks noChangeArrowheads="1"/>
                </p:cNvSpPr>
                <p:nvPr/>
              </p:nvSpPr>
              <p:spPr bwMode="auto">
                <a:xfrm>
                  <a:off x="2338" y="978"/>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Mujeres que participan en el proyecto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71" name="Rectangle 35"/>
                <p:cNvSpPr>
                  <a:spLocks noChangeArrowheads="1"/>
                </p:cNvSpPr>
                <p:nvPr/>
              </p:nvSpPr>
              <p:spPr bwMode="auto">
                <a:xfrm>
                  <a:off x="2310" y="978"/>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74" name="Group 38"/>
              <p:cNvGrpSpPr>
                <a:grpSpLocks/>
              </p:cNvGrpSpPr>
              <p:nvPr/>
            </p:nvGrpSpPr>
            <p:grpSpPr bwMode="auto">
              <a:xfrm>
                <a:off x="3080" y="978"/>
                <a:ext cx="770" cy="863"/>
                <a:chOff x="3080" y="978"/>
                <a:chExt cx="770" cy="863"/>
              </a:xfrm>
            </p:grpSpPr>
            <p:sp>
              <p:nvSpPr>
                <p:cNvPr id="142349" name="Rectangle 13"/>
                <p:cNvSpPr>
                  <a:spLocks noChangeArrowheads="1"/>
                </p:cNvSpPr>
                <p:nvPr/>
              </p:nvSpPr>
              <p:spPr bwMode="auto">
                <a:xfrm>
                  <a:off x="3108" y="978"/>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Proyecto productivo en marcha según los tiempos planificados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73" name="Rectangle 37"/>
                <p:cNvSpPr>
                  <a:spLocks noChangeArrowheads="1"/>
                </p:cNvSpPr>
                <p:nvPr/>
              </p:nvSpPr>
              <p:spPr bwMode="auto">
                <a:xfrm>
                  <a:off x="3080" y="978"/>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76" name="Group 40"/>
              <p:cNvGrpSpPr>
                <a:grpSpLocks/>
              </p:cNvGrpSpPr>
              <p:nvPr/>
            </p:nvGrpSpPr>
            <p:grpSpPr bwMode="auto">
              <a:xfrm>
                <a:off x="0" y="1841"/>
                <a:ext cx="770" cy="863"/>
                <a:chOff x="0" y="1841"/>
                <a:chExt cx="770" cy="863"/>
              </a:xfrm>
            </p:grpSpPr>
            <p:sp>
              <p:nvSpPr>
                <p:cNvPr id="142350" name="Rectangle 14"/>
                <p:cNvSpPr>
                  <a:spLocks noChangeArrowheads="1"/>
                </p:cNvSpPr>
                <p:nvPr/>
              </p:nvSpPr>
              <p:spPr bwMode="auto">
                <a:xfrm>
                  <a:off x="28" y="1841"/>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Evaluación y devolución</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75" name="Rectangle 39"/>
                <p:cNvSpPr>
                  <a:spLocks noChangeArrowheads="1"/>
                </p:cNvSpPr>
                <p:nvPr/>
              </p:nvSpPr>
              <p:spPr bwMode="auto">
                <a:xfrm>
                  <a:off x="0" y="1841"/>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78" name="Group 42"/>
              <p:cNvGrpSpPr>
                <a:grpSpLocks/>
              </p:cNvGrpSpPr>
              <p:nvPr/>
            </p:nvGrpSpPr>
            <p:grpSpPr bwMode="auto">
              <a:xfrm>
                <a:off x="770" y="1841"/>
                <a:ext cx="770" cy="863"/>
                <a:chOff x="770" y="1841"/>
                <a:chExt cx="770" cy="863"/>
              </a:xfrm>
            </p:grpSpPr>
            <p:sp>
              <p:nvSpPr>
                <p:cNvPr id="142351" name="Rectangle 15"/>
                <p:cNvSpPr>
                  <a:spLocks noChangeArrowheads="1"/>
                </p:cNvSpPr>
                <p:nvPr/>
              </p:nvSpPr>
              <p:spPr bwMode="auto">
                <a:xfrm>
                  <a:off x="798" y="1841"/>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Cuaderno de registro.</a:t>
                  </a:r>
                  <a:endParaRPr kumimoji="0" lang="es-AR" sz="1200" b="0">
                    <a:solidFill>
                      <a:schemeClr val="tx1"/>
                    </a:solidFill>
                    <a:effectLst/>
                    <a:latin typeface="Times New Roman" pitchFamily="18" charset="0"/>
                    <a:cs typeface="Times New Roman" pitchFamily="18" charset="0"/>
                  </a:endParaRPr>
                </a:p>
                <a:p>
                  <a:pPr algn="l"/>
                  <a:r>
                    <a:rPr kumimoji="0" lang="es-MX" sz="1200" b="0">
                      <a:solidFill>
                        <a:schemeClr val="tx1"/>
                      </a:solidFill>
                      <a:effectLst/>
                      <a:latin typeface="Times New Roman" pitchFamily="18" charset="0"/>
                      <a:cs typeface="Times New Roman" pitchFamily="18" charset="0"/>
                    </a:rPr>
                    <a:t>Afiches, fibrones</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77" name="Rectangle 41"/>
                <p:cNvSpPr>
                  <a:spLocks noChangeArrowheads="1"/>
                </p:cNvSpPr>
                <p:nvPr/>
              </p:nvSpPr>
              <p:spPr bwMode="auto">
                <a:xfrm>
                  <a:off x="770" y="1841"/>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80" name="Group 44"/>
              <p:cNvGrpSpPr>
                <a:grpSpLocks/>
              </p:cNvGrpSpPr>
              <p:nvPr/>
            </p:nvGrpSpPr>
            <p:grpSpPr bwMode="auto">
              <a:xfrm>
                <a:off x="1540" y="1841"/>
                <a:ext cx="770" cy="863"/>
                <a:chOff x="1540" y="1841"/>
                <a:chExt cx="770" cy="863"/>
              </a:xfrm>
            </p:grpSpPr>
            <p:sp>
              <p:nvSpPr>
                <p:cNvPr id="142352" name="Rectangle 16"/>
                <p:cNvSpPr>
                  <a:spLocks noChangeArrowheads="1"/>
                </p:cNvSpPr>
                <p:nvPr/>
              </p:nvSpPr>
              <p:spPr bwMode="auto">
                <a:xfrm>
                  <a:off x="1568" y="1841"/>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Junio 07’</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79" name="Rectangle 43"/>
                <p:cNvSpPr>
                  <a:spLocks noChangeArrowheads="1"/>
                </p:cNvSpPr>
                <p:nvPr/>
              </p:nvSpPr>
              <p:spPr bwMode="auto">
                <a:xfrm>
                  <a:off x="1540" y="1841"/>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82" name="Group 46"/>
              <p:cNvGrpSpPr>
                <a:grpSpLocks/>
              </p:cNvGrpSpPr>
              <p:nvPr/>
            </p:nvGrpSpPr>
            <p:grpSpPr bwMode="auto">
              <a:xfrm>
                <a:off x="2310" y="1841"/>
                <a:ext cx="770" cy="863"/>
                <a:chOff x="2310" y="1841"/>
                <a:chExt cx="770" cy="863"/>
              </a:xfrm>
            </p:grpSpPr>
            <p:sp>
              <p:nvSpPr>
                <p:cNvPr id="142353" name="Rectangle 17"/>
                <p:cNvSpPr>
                  <a:spLocks noChangeArrowheads="1"/>
                </p:cNvSpPr>
                <p:nvPr/>
              </p:nvSpPr>
              <p:spPr bwMode="auto">
                <a:xfrm>
                  <a:off x="2338" y="1841"/>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Mujeres tejedoras y equipo de trabajo</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81" name="Rectangle 45"/>
                <p:cNvSpPr>
                  <a:spLocks noChangeArrowheads="1"/>
                </p:cNvSpPr>
                <p:nvPr/>
              </p:nvSpPr>
              <p:spPr bwMode="auto">
                <a:xfrm>
                  <a:off x="2310" y="1841"/>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42384" name="Group 48"/>
              <p:cNvGrpSpPr>
                <a:grpSpLocks/>
              </p:cNvGrpSpPr>
              <p:nvPr/>
            </p:nvGrpSpPr>
            <p:grpSpPr bwMode="auto">
              <a:xfrm>
                <a:off x="3080" y="1841"/>
                <a:ext cx="770" cy="863"/>
                <a:chOff x="3080" y="1841"/>
                <a:chExt cx="770" cy="863"/>
              </a:xfrm>
            </p:grpSpPr>
            <p:sp>
              <p:nvSpPr>
                <p:cNvPr id="142354" name="Rectangle 18"/>
                <p:cNvSpPr>
                  <a:spLocks noChangeArrowheads="1"/>
                </p:cNvSpPr>
                <p:nvPr/>
              </p:nvSpPr>
              <p:spPr bwMode="auto">
                <a:xfrm>
                  <a:off x="3108" y="1841"/>
                  <a:ext cx="714" cy="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kumimoji="0" lang="es-MX" sz="1200" b="0">
                      <a:solidFill>
                        <a:schemeClr val="tx1"/>
                      </a:solidFill>
                      <a:effectLst/>
                      <a:latin typeface="Times New Roman" pitchFamily="18" charset="0"/>
                      <a:cs typeface="Times New Roman" pitchFamily="18" charset="0"/>
                    </a:rPr>
                    <a:t>Reuniones de evaluación y devolución realizada en tiempo y forma</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sp>
              <p:nvSpPr>
                <p:cNvPr id="142383" name="Rectangle 47"/>
                <p:cNvSpPr>
                  <a:spLocks noChangeArrowheads="1"/>
                </p:cNvSpPr>
                <p:nvPr/>
              </p:nvSpPr>
              <p:spPr bwMode="auto">
                <a:xfrm>
                  <a:off x="3080" y="1841"/>
                  <a:ext cx="770" cy="86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sp>
          <p:nvSpPr>
            <p:cNvPr id="142386" name="Rectangle 50"/>
            <p:cNvSpPr>
              <a:spLocks noChangeArrowheads="1"/>
            </p:cNvSpPr>
            <p:nvPr/>
          </p:nvSpPr>
          <p:spPr bwMode="auto">
            <a:xfrm>
              <a:off x="-3" y="-3"/>
              <a:ext cx="3856" cy="2710"/>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423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499"/>
                                          </p:stCondLst>
                                        </p:cTn>
                                        <p:tgtEl>
                                          <p:spTgt spid="142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2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3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173163" y="228600"/>
            <a:ext cx="7772400" cy="762000"/>
          </a:xfrm>
        </p:spPr>
        <p:txBody>
          <a:bodyPr/>
          <a:lstStyle/>
          <a:p>
            <a:r>
              <a:rPr lang="es-AR" sz="2400" b="1"/>
              <a:t>PARTICIPACION COMUNITARIA</a:t>
            </a:r>
            <a:endParaRPr lang="es-ES" sz="2400" b="1"/>
          </a:p>
        </p:txBody>
      </p:sp>
      <p:sp>
        <p:nvSpPr>
          <p:cNvPr id="126979" name="Rectangle 3"/>
          <p:cNvSpPr>
            <a:spLocks noGrp="1" noChangeArrowheads="1"/>
          </p:cNvSpPr>
          <p:nvPr>
            <p:ph type="body" idx="1"/>
          </p:nvPr>
        </p:nvSpPr>
        <p:spPr>
          <a:xfrm>
            <a:off x="1173163" y="1143000"/>
            <a:ext cx="7772400" cy="4953000"/>
          </a:xfrm>
        </p:spPr>
        <p:txBody>
          <a:bodyPr/>
          <a:lstStyle/>
          <a:p>
            <a:pPr algn="just">
              <a:lnSpc>
                <a:spcPct val="90000"/>
              </a:lnSpc>
            </a:pPr>
            <a:r>
              <a:rPr lang="es-AR" sz="1200" b="1">
                <a:latin typeface="Times New Roman" pitchFamily="18" charset="0"/>
                <a:cs typeface="Times New Roman" pitchFamily="18" charset="0"/>
              </a:rPr>
              <a:t>ORIGEN DEL PROYECTO</a:t>
            </a:r>
          </a:p>
          <a:p>
            <a:pPr>
              <a:lnSpc>
                <a:spcPct val="90000"/>
              </a:lnSpc>
            </a:pPr>
            <a:r>
              <a:rPr lang="es-AR" sz="1200">
                <a:cs typeface="Times New Roman" pitchFamily="18" charset="0"/>
              </a:rPr>
              <a:t> Se parte de un diagnóstico participativo con mujeres del barrio (sector de la poblacion que concurre con mas </a:t>
            </a:r>
          </a:p>
          <a:p>
            <a:pPr>
              <a:lnSpc>
                <a:spcPct val="90000"/>
              </a:lnSpc>
            </a:pPr>
            <a:r>
              <a:rPr lang="es-AR" sz="1200">
                <a:cs typeface="Times New Roman" pitchFamily="18" charset="0"/>
              </a:rPr>
              <a:t> frecuencia al Centro de salud) </a:t>
            </a:r>
          </a:p>
          <a:p>
            <a:pPr algn="just">
              <a:lnSpc>
                <a:spcPct val="90000"/>
              </a:lnSpc>
            </a:pPr>
            <a:r>
              <a:rPr lang="es-AR" sz="1200">
                <a:cs typeface="Times New Roman" pitchFamily="18" charset="0"/>
              </a:rPr>
              <a:t> Reuniones de intercambio con las mujeres sobre las diferentes situaciones problematicas vinculadas a los</a:t>
            </a:r>
          </a:p>
          <a:p>
            <a:pPr algn="just">
              <a:lnSpc>
                <a:spcPct val="90000"/>
              </a:lnSpc>
            </a:pPr>
            <a:r>
              <a:rPr lang="es-AR" sz="1200">
                <a:cs typeface="Times New Roman" pitchFamily="18" charset="0"/>
              </a:rPr>
              <a:t> servicios de salud</a:t>
            </a:r>
          </a:p>
          <a:p>
            <a:pPr algn="just">
              <a:lnSpc>
                <a:spcPct val="90000"/>
              </a:lnSpc>
            </a:pPr>
            <a:r>
              <a:rPr lang="es-AR" sz="1200">
                <a:cs typeface="Times New Roman" pitchFamily="18" charset="0"/>
              </a:rPr>
              <a:t> Surge como idea e iniciativa socializar la actividad de tejido, actividad que venia desarrollando tanto de forma</a:t>
            </a:r>
          </a:p>
          <a:p>
            <a:pPr algn="just">
              <a:lnSpc>
                <a:spcPct val="90000"/>
              </a:lnSpc>
            </a:pPr>
            <a:r>
              <a:rPr lang="es-AR" sz="1200">
                <a:cs typeface="Times New Roman" pitchFamily="18" charset="0"/>
              </a:rPr>
              <a:t> individual como a través  de  redes personales. Parte de microgrupos espontáneos</a:t>
            </a:r>
          </a:p>
          <a:p>
            <a:pPr algn="just">
              <a:lnSpc>
                <a:spcPct val="90000"/>
              </a:lnSpc>
            </a:pPr>
            <a:r>
              <a:rPr lang="es-AR" sz="1200">
                <a:cs typeface="Times New Roman" pitchFamily="18" charset="0"/>
              </a:rPr>
              <a:t> Se definió conjuntamente como objetivo construir un espacio de intercambio de saberes y experiencias a través </a:t>
            </a:r>
          </a:p>
          <a:p>
            <a:pPr algn="just">
              <a:lnSpc>
                <a:spcPct val="90000"/>
              </a:lnSpc>
            </a:pPr>
            <a:r>
              <a:rPr lang="es-AR" sz="1200">
                <a:cs typeface="Times New Roman" pitchFamily="18" charset="0"/>
              </a:rPr>
              <a:t> del hacer y se constituyó un espacio de tejedoras que se reunía de forma semanal en el Centro de Salud. </a:t>
            </a:r>
          </a:p>
          <a:p>
            <a:pPr algn="just">
              <a:lnSpc>
                <a:spcPct val="90000"/>
              </a:lnSpc>
            </a:pPr>
            <a:endParaRPr lang="es-AR" sz="1200">
              <a:cs typeface="Times New Roman" pitchFamily="18" charset="0"/>
            </a:endParaRPr>
          </a:p>
          <a:p>
            <a:pPr algn="just">
              <a:lnSpc>
                <a:spcPct val="90000"/>
              </a:lnSpc>
            </a:pPr>
            <a:r>
              <a:rPr lang="es-AR" sz="1200" b="1">
                <a:cs typeface="Times New Roman" pitchFamily="18" charset="0"/>
              </a:rPr>
              <a:t> PROCESO PARTICIPATIVO</a:t>
            </a:r>
          </a:p>
          <a:p>
            <a:pPr algn="just">
              <a:lnSpc>
                <a:spcPct val="90000"/>
              </a:lnSpc>
            </a:pPr>
            <a:r>
              <a:rPr lang="es-AR" sz="1200">
                <a:cs typeface="Times New Roman" pitchFamily="18" charset="0"/>
              </a:rPr>
              <a:t> Participación de la poblacion en la planificacion</a:t>
            </a:r>
          </a:p>
          <a:p>
            <a:pPr>
              <a:lnSpc>
                <a:spcPct val="90000"/>
              </a:lnSpc>
            </a:pPr>
            <a:r>
              <a:rPr lang="es-AR" sz="1200"/>
              <a:t> Niveles de cogestión y autogestión</a:t>
            </a:r>
          </a:p>
          <a:p>
            <a:pPr>
              <a:lnSpc>
                <a:spcPct val="90000"/>
              </a:lnSpc>
            </a:pPr>
            <a:r>
              <a:rPr lang="es-AR" sz="1200"/>
              <a:t> Participación como fin</a:t>
            </a:r>
          </a:p>
          <a:p>
            <a:pPr>
              <a:lnSpc>
                <a:spcPct val="90000"/>
              </a:lnSpc>
            </a:pPr>
            <a:r>
              <a:rPr lang="es-AR" sz="1200"/>
              <a:t> Proceso de deconstrucción y reconstrucción de la lógica participativa</a:t>
            </a:r>
          </a:p>
          <a:p>
            <a:pPr>
              <a:lnSpc>
                <a:spcPct val="90000"/>
              </a:lnSpc>
            </a:pPr>
            <a:endParaRPr lang="es-AR" sz="1200"/>
          </a:p>
          <a:p>
            <a:pPr>
              <a:lnSpc>
                <a:spcPct val="90000"/>
              </a:lnSpc>
            </a:pPr>
            <a:r>
              <a:rPr lang="es-AR" sz="1200" b="1"/>
              <a:t> COORDINACION</a:t>
            </a:r>
          </a:p>
          <a:p>
            <a:pPr>
              <a:lnSpc>
                <a:spcPct val="90000"/>
              </a:lnSpc>
            </a:pPr>
            <a:r>
              <a:rPr lang="es-AR" sz="1200"/>
              <a:t> Asunción de un rol facilitador y organizador del proceso partiicpativo, favoreciendo la construcción colectiva</a:t>
            </a:r>
          </a:p>
          <a:p>
            <a:pPr>
              <a:lnSpc>
                <a:spcPct val="90000"/>
              </a:lnSpc>
            </a:pPr>
            <a:endParaRPr lang="es-AR" sz="1200"/>
          </a:p>
          <a:p>
            <a:pPr>
              <a:lnSpc>
                <a:spcPct val="90000"/>
              </a:lnSpc>
            </a:pPr>
            <a:r>
              <a:rPr lang="es-AR" sz="1200" b="1"/>
              <a:t> METODOLOGIA</a:t>
            </a:r>
          </a:p>
          <a:p>
            <a:pPr>
              <a:lnSpc>
                <a:spcPct val="90000"/>
              </a:lnSpc>
            </a:pPr>
            <a:r>
              <a:rPr lang="es-AR" sz="1200"/>
              <a:t> Taller</a:t>
            </a:r>
          </a:p>
          <a:p>
            <a:pPr>
              <a:lnSpc>
                <a:spcPct val="90000"/>
              </a:lnSpc>
            </a:pPr>
            <a:r>
              <a:rPr lang="es-AR" sz="1200"/>
              <a:t> Educación popular</a:t>
            </a:r>
          </a:p>
          <a:p>
            <a:pPr>
              <a:lnSpc>
                <a:spcPct val="90000"/>
              </a:lnSpc>
            </a:pPr>
            <a:r>
              <a:rPr lang="es-AR" sz="1200"/>
              <a:t> Dinámica de grupo</a:t>
            </a:r>
          </a:p>
          <a:p>
            <a:pPr>
              <a:lnSpc>
                <a:spcPct val="90000"/>
              </a:lnSpc>
            </a:pPr>
            <a:endParaRPr lang="es-AR" sz="1200"/>
          </a:p>
          <a:p>
            <a:pPr>
              <a:lnSpc>
                <a:spcPct val="90000"/>
              </a:lnSpc>
            </a:pPr>
            <a:endParaRPr lang="es-ES" sz="12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0-#ppt_w/2"/>
                                          </p:val>
                                        </p:tav>
                                        <p:tav tm="100000">
                                          <p:val>
                                            <p:strVal val="#ppt_x"/>
                                          </p:val>
                                        </p:tav>
                                      </p:tavLst>
                                    </p:anim>
                                    <p:anim calcmode="lin" valueType="num">
                                      <p:cBhvr additive="base">
                                        <p:cTn id="8" dur="500" fill="hold"/>
                                        <p:tgtEl>
                                          <p:spTgt spid="1269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6979"/>
                                        </p:tgtEl>
                                        <p:attrNameLst>
                                          <p:attrName>style.visibility</p:attrName>
                                        </p:attrNameLst>
                                      </p:cBhvr>
                                      <p:to>
                                        <p:strVal val="visible"/>
                                      </p:to>
                                    </p:set>
                                    <p:anim calcmode="lin" valueType="num">
                                      <p:cBhvr additive="base">
                                        <p:cTn id="13" dur="500" fill="hold"/>
                                        <p:tgtEl>
                                          <p:spTgt spid="126979"/>
                                        </p:tgtEl>
                                        <p:attrNameLst>
                                          <p:attrName>ppt_x</p:attrName>
                                        </p:attrNameLst>
                                      </p:cBhvr>
                                      <p:tavLst>
                                        <p:tav tm="0">
                                          <p:val>
                                            <p:strVal val="0-#ppt_w/2"/>
                                          </p:val>
                                        </p:tav>
                                        <p:tav tm="100000">
                                          <p:val>
                                            <p:strVal val="#ppt_x"/>
                                          </p:val>
                                        </p:tav>
                                      </p:tavLst>
                                    </p:anim>
                                    <p:anim calcmode="lin" valueType="num">
                                      <p:cBhvr additive="base">
                                        <p:cTn id="14" dur="500" fill="hold"/>
                                        <p:tgtEl>
                                          <p:spTgt spid="1269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utoUpdateAnimBg="0"/>
      <p:bldP spid="12697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173163" y="381000"/>
            <a:ext cx="7772400" cy="685800"/>
          </a:xfrm>
        </p:spPr>
        <p:txBody>
          <a:bodyPr/>
          <a:lstStyle/>
          <a:p>
            <a:r>
              <a:rPr lang="es-AR" sz="2400" b="1"/>
              <a:t>FORTALECIMIENTO</a:t>
            </a:r>
            <a:endParaRPr lang="es-ES" sz="2400" b="1"/>
          </a:p>
        </p:txBody>
      </p:sp>
      <p:sp>
        <p:nvSpPr>
          <p:cNvPr id="128003" name="Rectangle 3"/>
          <p:cNvSpPr>
            <a:spLocks noGrp="1" noChangeArrowheads="1"/>
          </p:cNvSpPr>
          <p:nvPr>
            <p:ph type="body" idx="1"/>
          </p:nvPr>
        </p:nvSpPr>
        <p:spPr>
          <a:xfrm>
            <a:off x="1173163" y="990600"/>
            <a:ext cx="7772400" cy="5334000"/>
          </a:xfrm>
        </p:spPr>
        <p:txBody>
          <a:bodyPr/>
          <a:lstStyle/>
          <a:p>
            <a:pPr>
              <a:lnSpc>
                <a:spcPct val="90000"/>
              </a:lnSpc>
            </a:pPr>
            <a:r>
              <a:rPr lang="es-AR" sz="1400">
                <a:cs typeface="Times New Roman" pitchFamily="18" charset="0"/>
              </a:rPr>
              <a:t>Protagonismo alcanzado por las mujeres, en la medida que fue posible por el proceso colectivo</a:t>
            </a:r>
          </a:p>
          <a:p>
            <a:pPr>
              <a:lnSpc>
                <a:spcPct val="90000"/>
              </a:lnSpc>
            </a:pPr>
            <a:r>
              <a:rPr lang="es-AR" sz="1400">
                <a:cs typeface="Times New Roman" pitchFamily="18" charset="0"/>
              </a:rPr>
              <a:t>y grupal logrado.</a:t>
            </a:r>
            <a:r>
              <a:rPr lang="es-ES" sz="1400"/>
              <a:t> </a:t>
            </a:r>
            <a:endParaRPr lang="es-AR" sz="1400"/>
          </a:p>
          <a:p>
            <a:pPr>
              <a:lnSpc>
                <a:spcPct val="90000"/>
              </a:lnSpc>
            </a:pPr>
            <a:endParaRPr lang="es-AR" sz="1400"/>
          </a:p>
          <a:p>
            <a:pPr>
              <a:lnSpc>
                <a:spcPct val="90000"/>
              </a:lnSpc>
            </a:pPr>
            <a:r>
              <a:rPr lang="es-AR" sz="2400" b="1">
                <a:solidFill>
                  <a:schemeClr val="tx2"/>
                </a:solidFill>
                <a:latin typeface="Times New Roman" pitchFamily="18" charset="0"/>
              </a:rPr>
              <a:t>LIDERAZGO</a:t>
            </a:r>
          </a:p>
          <a:p>
            <a:pPr algn="just">
              <a:lnSpc>
                <a:spcPct val="90000"/>
              </a:lnSpc>
            </a:pPr>
            <a:r>
              <a:rPr lang="es-AR" sz="1400">
                <a:cs typeface="Times New Roman" pitchFamily="18" charset="0"/>
              </a:rPr>
              <a:t>P</a:t>
            </a:r>
            <a:r>
              <a:rPr lang="es-ES" sz="1400">
                <a:cs typeface="Times New Roman" pitchFamily="18" charset="0"/>
              </a:rPr>
              <a:t>rimer momento hubo una tendencia a depositar en el lugar de la coordinación el poder </a:t>
            </a:r>
            <a:endParaRPr lang="es-AR" sz="1400">
              <a:cs typeface="Times New Roman" pitchFamily="18" charset="0"/>
            </a:endParaRPr>
          </a:p>
          <a:p>
            <a:pPr algn="just">
              <a:lnSpc>
                <a:spcPct val="90000"/>
              </a:lnSpc>
            </a:pPr>
            <a:r>
              <a:rPr lang="es-ES" sz="1400">
                <a:cs typeface="Times New Roman" pitchFamily="18" charset="0"/>
              </a:rPr>
              <a:t>respecto de la toma de decisiones </a:t>
            </a:r>
            <a:endParaRPr lang="es-AR" sz="1400">
              <a:cs typeface="Times New Roman" pitchFamily="18" charset="0"/>
            </a:endParaRPr>
          </a:p>
          <a:p>
            <a:pPr algn="just">
              <a:lnSpc>
                <a:spcPct val="90000"/>
              </a:lnSpc>
            </a:pPr>
            <a:r>
              <a:rPr lang="es-AR" sz="1400">
                <a:cs typeface="Times New Roman" pitchFamily="18" charset="0"/>
              </a:rPr>
              <a:t>P</a:t>
            </a:r>
            <a:r>
              <a:rPr lang="es-ES" sz="1400">
                <a:cs typeface="Times New Roman" pitchFamily="18" charset="0"/>
              </a:rPr>
              <a:t>rogresivamente se fue  orientando al interior del grupo</a:t>
            </a:r>
          </a:p>
          <a:p>
            <a:pPr algn="just">
              <a:lnSpc>
                <a:spcPct val="90000"/>
              </a:lnSpc>
            </a:pPr>
            <a:r>
              <a:rPr lang="es-AR" sz="1400">
                <a:cs typeface="Times New Roman" pitchFamily="18" charset="0"/>
              </a:rPr>
              <a:t>S</a:t>
            </a:r>
            <a:r>
              <a:rPr lang="es-ES" sz="1400">
                <a:cs typeface="Times New Roman" pitchFamily="18" charset="0"/>
              </a:rPr>
              <a:t>e perfilaron integrantes que asumieron roles de liderazgo, surgi</a:t>
            </a:r>
            <a:r>
              <a:rPr lang="es-AR" sz="1400">
                <a:cs typeface="Times New Roman" pitchFamily="18" charset="0"/>
              </a:rPr>
              <a:t>dos</a:t>
            </a:r>
            <a:r>
              <a:rPr lang="es-ES" sz="1400">
                <a:cs typeface="Times New Roman" pitchFamily="18" charset="0"/>
              </a:rPr>
              <a:t> espontáneamente durante </a:t>
            </a:r>
            <a:endParaRPr lang="es-AR" sz="1400">
              <a:cs typeface="Times New Roman" pitchFamily="18" charset="0"/>
            </a:endParaRPr>
          </a:p>
          <a:p>
            <a:pPr algn="just">
              <a:lnSpc>
                <a:spcPct val="90000"/>
              </a:lnSpc>
            </a:pPr>
            <a:r>
              <a:rPr lang="es-ES" sz="1400">
                <a:cs typeface="Times New Roman" pitchFamily="18" charset="0"/>
              </a:rPr>
              <a:t>el proceso grupal de interacción</a:t>
            </a:r>
            <a:r>
              <a:rPr lang="es-AR" sz="1400">
                <a:cs typeface="Times New Roman" pitchFamily="18" charset="0"/>
              </a:rPr>
              <a:t>. </a:t>
            </a:r>
          </a:p>
          <a:p>
            <a:pPr algn="just">
              <a:lnSpc>
                <a:spcPct val="90000"/>
              </a:lnSpc>
            </a:pPr>
            <a:r>
              <a:rPr lang="es-AR" sz="1400">
                <a:cs typeface="Times New Roman" pitchFamily="18" charset="0"/>
              </a:rPr>
              <a:t>Los roles han ido </a:t>
            </a:r>
            <a:r>
              <a:rPr lang="es-ES" sz="1400">
                <a:cs typeface="Times New Roman" pitchFamily="18" charset="0"/>
              </a:rPr>
              <a:t>rotando entre los integrantes, de acuerdo a las tareas o acciones a desarrollar </a:t>
            </a:r>
            <a:endParaRPr lang="es-AR" sz="1400">
              <a:cs typeface="Times New Roman" pitchFamily="18" charset="0"/>
            </a:endParaRPr>
          </a:p>
          <a:p>
            <a:pPr algn="just">
              <a:lnSpc>
                <a:spcPct val="90000"/>
              </a:lnSpc>
            </a:pPr>
            <a:r>
              <a:rPr lang="es-ES" sz="1400">
                <a:cs typeface="Times New Roman" pitchFamily="18" charset="0"/>
              </a:rPr>
              <a:t>en distintos momentos del proyecto. Entre estos roles de liderazgo hemos podido identificar</a:t>
            </a:r>
            <a:endParaRPr lang="es-AR" sz="1400">
              <a:cs typeface="Times New Roman" pitchFamily="18" charset="0"/>
            </a:endParaRPr>
          </a:p>
          <a:p>
            <a:pPr algn="just">
              <a:lnSpc>
                <a:spcPct val="90000"/>
              </a:lnSpc>
            </a:pPr>
            <a:r>
              <a:rPr lang="es-ES" sz="1400">
                <a:cs typeface="Times New Roman" pitchFamily="18" charset="0"/>
              </a:rPr>
              <a:t>roles vinculados al saber y conocimiento, a los  aspectos organizativos y aquellos que</a:t>
            </a:r>
            <a:endParaRPr lang="es-AR" sz="1400">
              <a:cs typeface="Times New Roman" pitchFamily="18" charset="0"/>
            </a:endParaRPr>
          </a:p>
          <a:p>
            <a:pPr algn="just">
              <a:lnSpc>
                <a:spcPct val="90000"/>
              </a:lnSpc>
            </a:pPr>
            <a:r>
              <a:rPr lang="es-ES" sz="1400">
                <a:cs typeface="Times New Roman" pitchFamily="18" charset="0"/>
              </a:rPr>
              <a:t>promovieron la cohesión grupal</a:t>
            </a:r>
            <a:endParaRPr lang="es-AR" sz="1400">
              <a:cs typeface="Times New Roman" pitchFamily="18" charset="0"/>
            </a:endParaRPr>
          </a:p>
          <a:p>
            <a:pPr algn="just">
              <a:lnSpc>
                <a:spcPct val="90000"/>
              </a:lnSpc>
            </a:pPr>
            <a:endParaRPr lang="es-AR" sz="1400">
              <a:cs typeface="Times New Roman" pitchFamily="18" charset="0"/>
            </a:endParaRPr>
          </a:p>
          <a:p>
            <a:pPr algn="just">
              <a:lnSpc>
                <a:spcPct val="90000"/>
              </a:lnSpc>
            </a:pPr>
            <a:r>
              <a:rPr lang="es-AR" sz="2400" b="1">
                <a:solidFill>
                  <a:schemeClr val="tx2"/>
                </a:solidFill>
                <a:latin typeface="Times New Roman" pitchFamily="18" charset="0"/>
                <a:cs typeface="Times New Roman" pitchFamily="18" charset="0"/>
              </a:rPr>
              <a:t>CONFLICTO</a:t>
            </a:r>
          </a:p>
          <a:p>
            <a:pPr algn="just">
              <a:lnSpc>
                <a:spcPct val="90000"/>
              </a:lnSpc>
            </a:pPr>
            <a:r>
              <a:rPr lang="es-AR" sz="1400">
                <a:cs typeface="Times New Roman" pitchFamily="18" charset="0"/>
              </a:rPr>
              <a:t>En </a:t>
            </a:r>
            <a:r>
              <a:rPr lang="es-ES" sz="1400">
                <a:cs typeface="Times New Roman" pitchFamily="18" charset="0"/>
              </a:rPr>
              <a:t>el inicio del proceso grupal, momento en que se comienzan a delinear los objetivos, surge un </a:t>
            </a:r>
            <a:endParaRPr lang="es-AR" sz="1400">
              <a:cs typeface="Times New Roman" pitchFamily="18" charset="0"/>
            </a:endParaRPr>
          </a:p>
          <a:p>
            <a:pPr algn="just">
              <a:lnSpc>
                <a:spcPct val="90000"/>
              </a:lnSpc>
            </a:pPr>
            <a:r>
              <a:rPr lang="es-ES" sz="1400">
                <a:cs typeface="Times New Roman" pitchFamily="18" charset="0"/>
              </a:rPr>
              <a:t>primer conflicto relacionado con la contradicción entre los objetivos individuales que generaban</a:t>
            </a:r>
            <a:endParaRPr lang="es-AR" sz="1400">
              <a:cs typeface="Times New Roman" pitchFamily="18" charset="0"/>
            </a:endParaRPr>
          </a:p>
          <a:p>
            <a:pPr algn="just">
              <a:lnSpc>
                <a:spcPct val="90000"/>
              </a:lnSpc>
            </a:pPr>
            <a:r>
              <a:rPr lang="es-ES" sz="1400">
                <a:cs typeface="Times New Roman" pitchFamily="18" charset="0"/>
              </a:rPr>
              <a:t>una ruptura con el para que de los primeros encuentros, esto provocó un alejamiento de </a:t>
            </a:r>
            <a:endParaRPr lang="es-AR" sz="1400">
              <a:cs typeface="Times New Roman" pitchFamily="18" charset="0"/>
            </a:endParaRPr>
          </a:p>
          <a:p>
            <a:pPr algn="just">
              <a:lnSpc>
                <a:spcPct val="90000"/>
              </a:lnSpc>
            </a:pPr>
            <a:r>
              <a:rPr lang="es-ES" sz="1400">
                <a:cs typeface="Times New Roman" pitchFamily="18" charset="0"/>
              </a:rPr>
              <a:t>algunos integrantes donde no fueron satisfechas las expectativas individuales.</a:t>
            </a:r>
          </a:p>
          <a:p>
            <a:pPr algn="just">
              <a:lnSpc>
                <a:spcPct val="90000"/>
              </a:lnSpc>
            </a:pPr>
            <a:r>
              <a:rPr lang="es-ES" sz="1400">
                <a:cs typeface="Times New Roman" pitchFamily="18" charset="0"/>
              </a:rPr>
              <a:t>Esta situación gener</a:t>
            </a:r>
            <a:r>
              <a:rPr lang="es-AR" sz="1400">
                <a:cs typeface="Times New Roman" pitchFamily="18" charset="0"/>
              </a:rPr>
              <a:t>ó</a:t>
            </a:r>
            <a:r>
              <a:rPr lang="es-ES" sz="1400">
                <a:cs typeface="Times New Roman" pitchFamily="18" charset="0"/>
              </a:rPr>
              <a:t> cierto grado de desmotivación grupal que se canaliz</a:t>
            </a:r>
            <a:r>
              <a:rPr lang="es-AR" sz="1400">
                <a:cs typeface="Times New Roman" pitchFamily="18" charset="0"/>
              </a:rPr>
              <a:t>ó</a:t>
            </a:r>
            <a:r>
              <a:rPr lang="es-ES" sz="1400">
                <a:cs typeface="Times New Roman" pitchFamily="18" charset="0"/>
              </a:rPr>
              <a:t> en el deseo de</a:t>
            </a:r>
            <a:endParaRPr lang="es-AR" sz="1400">
              <a:cs typeface="Times New Roman" pitchFamily="18" charset="0"/>
            </a:endParaRPr>
          </a:p>
          <a:p>
            <a:pPr algn="just">
              <a:lnSpc>
                <a:spcPct val="90000"/>
              </a:lnSpc>
            </a:pPr>
            <a:r>
              <a:rPr lang="es-ES" sz="1400">
                <a:cs typeface="Times New Roman" pitchFamily="18" charset="0"/>
              </a:rPr>
              <a:t>construir objetivos claros que orientaran la tarea del grupo.</a:t>
            </a:r>
          </a:p>
          <a:p>
            <a:pPr algn="just">
              <a:lnSpc>
                <a:spcPct val="90000"/>
              </a:lnSpc>
            </a:pPr>
            <a:endParaRPr lang="es-ES" sz="1400">
              <a:cs typeface="Times New Roman" pitchFamily="18" charset="0"/>
            </a:endParaRPr>
          </a:p>
          <a:p>
            <a:pPr>
              <a:lnSpc>
                <a:spcPct val="90000"/>
              </a:lnSpc>
            </a:pPr>
            <a:endParaRPr lang="es-ES" sz="14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52" name="Object 4"/>
          <p:cNvGraphicFramePr>
            <a:graphicFrameLocks noChangeAspect="1"/>
          </p:cNvGraphicFramePr>
          <p:nvPr/>
        </p:nvGraphicFramePr>
        <p:xfrm>
          <a:off x="1524000" y="228600"/>
          <a:ext cx="6705600" cy="6477000"/>
        </p:xfrm>
        <a:graphic>
          <a:graphicData uri="http://schemas.openxmlformats.org/presentationml/2006/ole">
            <mc:AlternateContent xmlns:mc="http://schemas.openxmlformats.org/markup-compatibility/2006">
              <mc:Choice xmlns:v="urn:schemas-microsoft-com:vml" Requires="v">
                <p:oleObj spid="_x0000_s130060" name="CorelDRAW" r:id="rId3" imgW="6739920" imgH="7192800" progId="CorelDRAW.Graphic.10">
                  <p:embed/>
                </p:oleObj>
              </mc:Choice>
              <mc:Fallback>
                <p:oleObj name="CorelDRAW" r:id="rId3" imgW="6739920" imgH="7192800" progId="CorelDRAW.Graphic.1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8600"/>
                        <a:ext cx="67056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s-AR" sz="2400" b="1"/>
              <a:t>REDES</a:t>
            </a:r>
            <a:r>
              <a:rPr lang="es-AR" sz="2400"/>
              <a:t/>
            </a:r>
            <a:br>
              <a:rPr lang="es-AR" sz="2400"/>
            </a:br>
            <a:r>
              <a:rPr lang="es-AR" sz="2400"/>
              <a:t/>
            </a:r>
            <a:br>
              <a:rPr lang="es-AR" sz="2400"/>
            </a:br>
            <a:r>
              <a:rPr lang="es-AR" sz="1800">
                <a:solidFill>
                  <a:schemeClr val="tx1"/>
                </a:solidFill>
                <a:latin typeface="Arial" charset="0"/>
              </a:rPr>
              <a:t>NIVELES DE ABORDAJE</a:t>
            </a:r>
            <a:endParaRPr lang="es-ES" sz="2400">
              <a:solidFill>
                <a:schemeClr val="tx1"/>
              </a:solidFill>
            </a:endParaRPr>
          </a:p>
        </p:txBody>
      </p:sp>
      <p:sp>
        <p:nvSpPr>
          <p:cNvPr id="160771" name="Rectangle 3"/>
          <p:cNvSpPr>
            <a:spLocks noGrp="1" noChangeArrowheads="1"/>
          </p:cNvSpPr>
          <p:nvPr>
            <p:ph type="body" idx="1"/>
          </p:nvPr>
        </p:nvSpPr>
        <p:spPr/>
        <p:txBody>
          <a:bodyPr/>
          <a:lstStyle/>
          <a:p>
            <a:pPr algn="just">
              <a:buFont typeface="Monotype Sorts" pitchFamily="2" charset="2"/>
              <a:buChar char="n"/>
            </a:pPr>
            <a:r>
              <a:rPr lang="es-AR" sz="1400" b="1" u="sng">
                <a:latin typeface="Times New Roman" pitchFamily="18" charset="0"/>
                <a:cs typeface="Times New Roman" pitchFamily="18" charset="0"/>
              </a:rPr>
              <a:t>Redes personales y familiares</a:t>
            </a:r>
          </a:p>
          <a:p>
            <a:pPr algn="just"/>
            <a:r>
              <a:rPr lang="es-AR" sz="1400">
                <a:cs typeface="Times New Roman" pitchFamily="18" charset="0"/>
              </a:rPr>
              <a:t>      Reconocemos que en la comunidad existen relaciones significativas entre las mujeres que constituyen</a:t>
            </a:r>
            <a:r>
              <a:rPr lang="es-ES" sz="1400">
                <a:cs typeface="Times New Roman" pitchFamily="18" charset="0"/>
              </a:rPr>
              <a:t> redes de ayuda mutua (de parentesco</a:t>
            </a:r>
            <a:r>
              <a:rPr lang="es-AR" sz="1400">
                <a:cs typeface="Times New Roman" pitchFamily="18" charset="0"/>
              </a:rPr>
              <a:t>,</a:t>
            </a:r>
            <a:r>
              <a:rPr lang="es-ES" sz="1400">
                <a:cs typeface="Times New Roman" pitchFamily="18" charset="0"/>
              </a:rPr>
              <a:t> vecindad</a:t>
            </a:r>
            <a:r>
              <a:rPr lang="es-AR" sz="1400">
                <a:cs typeface="Times New Roman" pitchFamily="18" charset="0"/>
              </a:rPr>
              <a:t>, amistad y credo</a:t>
            </a:r>
            <a:r>
              <a:rPr lang="es-ES" sz="1400">
                <a:cs typeface="Times New Roman" pitchFamily="18" charset="0"/>
              </a:rPr>
              <a:t>). Especialmente en los sectores populares esta inserción cobra importancia en la resolución de necesidades cotidianas. Son redes activadas y mantenidas por mujeres, aún cuando sirven a las necesidades de todos los miembros de la familia o la comunidad. </a:t>
            </a:r>
            <a:endParaRPr lang="es-AR" sz="1400">
              <a:cs typeface="Times New Roman" pitchFamily="18" charset="0"/>
            </a:endParaRPr>
          </a:p>
          <a:p>
            <a:pPr algn="just"/>
            <a:endParaRPr lang="es-AR" sz="1400">
              <a:cs typeface="Times New Roman" pitchFamily="18" charset="0"/>
            </a:endParaRPr>
          </a:p>
          <a:p>
            <a:pPr algn="just">
              <a:buFont typeface="Monotype Sorts" pitchFamily="2" charset="2"/>
              <a:buChar char="n"/>
            </a:pPr>
            <a:r>
              <a:rPr lang="es-AR" sz="1400" b="1" u="sng">
                <a:latin typeface="Times New Roman" pitchFamily="18" charset="0"/>
                <a:cs typeface="Times New Roman" pitchFamily="18" charset="0"/>
              </a:rPr>
              <a:t>Redes comunitarias</a:t>
            </a:r>
          </a:p>
          <a:p>
            <a:r>
              <a:rPr lang="es-AR" sz="1400">
                <a:cs typeface="Times New Roman" pitchFamily="18" charset="0"/>
              </a:rPr>
              <a:t>       Dado que el proyecto tuvo una clara impronta comunitaria que partió de las redes construidas por las mujeres, se propuso trabajar con otras instituciones del barrio.</a:t>
            </a:r>
            <a:endParaRPr lang="es-ES" sz="1400">
              <a:cs typeface="Times New Roman" pitchFamily="18" charset="0"/>
            </a:endParaRPr>
          </a:p>
          <a:p>
            <a:r>
              <a:rPr lang="es-AR" sz="1400">
                <a:cs typeface="Times New Roman" pitchFamily="18" charset="0"/>
              </a:rPr>
              <a:t>       Se realizaron articulaciones con instituciones barriales: Centro materno infantil y FTV, donde funcionaban talleres y grupos de tejido, Radio y Club deportivo.</a:t>
            </a:r>
          </a:p>
          <a:p>
            <a:endParaRPr lang="es-ES" sz="1400">
              <a:cs typeface="Times New Roman" pitchFamily="18" charset="0"/>
            </a:endParaRPr>
          </a:p>
          <a:p>
            <a:pPr algn="just">
              <a:buFont typeface="Monotype Sorts" pitchFamily="2" charset="2"/>
              <a:buChar char="n"/>
            </a:pPr>
            <a:r>
              <a:rPr lang="es-AR" sz="1400" b="1" u="sng">
                <a:latin typeface="Times New Roman" pitchFamily="18" charset="0"/>
                <a:cs typeface="Times New Roman" pitchFamily="18" charset="0"/>
              </a:rPr>
              <a:t>Redes intersectoriales</a:t>
            </a:r>
          </a:p>
          <a:p>
            <a:r>
              <a:rPr lang="es-AR" sz="1400">
                <a:cs typeface="Times New Roman" pitchFamily="18" charset="0"/>
              </a:rPr>
              <a:t>       Se trabajó con diferentes sectores que brindan distintos servicios a la comunidad: Secretaría de Salud, Secretaría de Trabajo, Secretaría de Promoción Industrial y Secretaría de Inspección General</a:t>
            </a:r>
            <a:r>
              <a:rPr lang="es-ES" sz="1400">
                <a:cs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0770"/>
                                        </p:tgtEl>
                                        <p:attrNameLst>
                                          <p:attrName>style.visibility</p:attrName>
                                        </p:attrNameLst>
                                      </p:cBhvr>
                                      <p:to>
                                        <p:strVal val="visible"/>
                                      </p:to>
                                    </p:set>
                                    <p:animEffect transition="in" filter="blinds(horizontal)">
                                      <p:cBhvr>
                                        <p:cTn id="7" dur="500"/>
                                        <p:tgtEl>
                                          <p:spTgt spid="160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60771"/>
                                        </p:tgtEl>
                                        <p:attrNameLst>
                                          <p:attrName>style.visibility</p:attrName>
                                        </p:attrNameLst>
                                      </p:cBhvr>
                                      <p:to>
                                        <p:strVal val="visible"/>
                                      </p:to>
                                    </p:set>
                                    <p:anim calcmode="lin" valueType="num">
                                      <p:cBhvr additive="base">
                                        <p:cTn id="12" dur="500" fill="hold"/>
                                        <p:tgtEl>
                                          <p:spTgt spid="160771"/>
                                        </p:tgtEl>
                                        <p:attrNameLst>
                                          <p:attrName>ppt_x</p:attrName>
                                        </p:attrNameLst>
                                      </p:cBhvr>
                                      <p:tavLst>
                                        <p:tav tm="0">
                                          <p:val>
                                            <p:strVal val="1+#ppt_w/2"/>
                                          </p:val>
                                        </p:tav>
                                        <p:tav tm="100000">
                                          <p:val>
                                            <p:strVal val="#ppt_x"/>
                                          </p:val>
                                        </p:tav>
                                      </p:tavLst>
                                    </p:anim>
                                    <p:anim calcmode="lin" valueType="num">
                                      <p:cBhvr additive="base">
                                        <p:cTn id="13" dur="500" fill="hold"/>
                                        <p:tgtEl>
                                          <p:spTgt spid="1607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autoUpdateAnimBg="0"/>
      <p:bldP spid="16077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173163" y="457200"/>
            <a:ext cx="7772400" cy="1219200"/>
          </a:xfrm>
        </p:spPr>
        <p:txBody>
          <a:bodyPr/>
          <a:lstStyle/>
          <a:p>
            <a:r>
              <a:rPr lang="es-AR" sz="1800">
                <a:solidFill>
                  <a:schemeClr val="tx1"/>
                </a:solidFill>
                <a:latin typeface="Arial" charset="0"/>
                <a:cs typeface="Times New Roman" pitchFamily="18" charset="0"/>
              </a:rPr>
              <a:t>ABORDAJE METODOLOGICO PARA EL TRABAJO EN REDES</a:t>
            </a:r>
            <a:r>
              <a:rPr lang="es-ES" sz="1800">
                <a:solidFill>
                  <a:schemeClr val="tx1"/>
                </a:solidFill>
                <a:latin typeface="Arial" charset="0"/>
                <a:cs typeface="Times New Roman" pitchFamily="18" charset="0"/>
              </a:rPr>
              <a:t/>
            </a:r>
            <a:br>
              <a:rPr lang="es-ES" sz="1800">
                <a:solidFill>
                  <a:schemeClr val="tx1"/>
                </a:solidFill>
                <a:latin typeface="Arial" charset="0"/>
                <a:cs typeface="Times New Roman" pitchFamily="18" charset="0"/>
              </a:rPr>
            </a:br>
            <a:r>
              <a:rPr lang="es-AR" sz="1800">
                <a:solidFill>
                  <a:schemeClr val="tx1"/>
                </a:solidFill>
                <a:latin typeface="Arial" charset="0"/>
                <a:cs typeface="Times New Roman" pitchFamily="18" charset="0"/>
              </a:rPr>
              <a:t> </a:t>
            </a:r>
            <a:r>
              <a:rPr lang="es-ES" sz="1800">
                <a:solidFill>
                  <a:schemeClr val="tx1"/>
                </a:solidFill>
                <a:latin typeface="Arial" charset="0"/>
                <a:cs typeface="Times New Roman" pitchFamily="18" charset="0"/>
              </a:rPr>
              <a:t/>
            </a:r>
            <a:br>
              <a:rPr lang="es-ES" sz="1800">
                <a:solidFill>
                  <a:schemeClr val="tx1"/>
                </a:solidFill>
                <a:latin typeface="Arial" charset="0"/>
                <a:cs typeface="Times New Roman" pitchFamily="18" charset="0"/>
              </a:rPr>
            </a:br>
            <a:r>
              <a:rPr lang="es-AR" sz="1800" b="1">
                <a:solidFill>
                  <a:schemeClr val="tx1"/>
                </a:solidFill>
                <a:cs typeface="Times New Roman" pitchFamily="18" charset="0"/>
              </a:rPr>
              <a:t>Trípode Metodológico</a:t>
            </a:r>
            <a:r>
              <a:rPr lang="es-AR" sz="1800" b="1" u="sng">
                <a:cs typeface="Times New Roman" pitchFamily="18" charset="0"/>
              </a:rPr>
              <a:t/>
            </a:r>
            <a:br>
              <a:rPr lang="es-AR" sz="1800" b="1" u="sng">
                <a:cs typeface="Times New Roman" pitchFamily="18" charset="0"/>
              </a:rPr>
            </a:br>
            <a:endParaRPr lang="es-ES" sz="1800" b="1" u="sng">
              <a:cs typeface="Times New Roman" pitchFamily="18" charset="0"/>
            </a:endParaRPr>
          </a:p>
        </p:txBody>
      </p:sp>
      <p:sp>
        <p:nvSpPr>
          <p:cNvPr id="161795" name="Rectangle 3"/>
          <p:cNvSpPr>
            <a:spLocks noGrp="1" noChangeArrowheads="1"/>
          </p:cNvSpPr>
          <p:nvPr>
            <p:ph type="body" idx="1"/>
          </p:nvPr>
        </p:nvSpPr>
        <p:spPr>
          <a:xfrm>
            <a:off x="1173163" y="1752600"/>
            <a:ext cx="7772400" cy="4343400"/>
          </a:xfrm>
        </p:spPr>
        <p:txBody>
          <a:bodyPr/>
          <a:lstStyle/>
          <a:p>
            <a:pPr algn="just">
              <a:lnSpc>
                <a:spcPct val="90000"/>
              </a:lnSpc>
              <a:buFont typeface="Monotype Sorts" pitchFamily="2" charset="2"/>
              <a:buChar char="n"/>
            </a:pPr>
            <a:r>
              <a:rPr lang="es-AR" sz="1400" b="1">
                <a:latin typeface="Times New Roman" pitchFamily="18" charset="0"/>
                <a:cs typeface="Times New Roman" pitchFamily="18" charset="0"/>
              </a:rPr>
              <a:t>Construcción del problema</a:t>
            </a:r>
          </a:p>
          <a:p>
            <a:pPr algn="just">
              <a:lnSpc>
                <a:spcPct val="90000"/>
              </a:lnSpc>
            </a:pPr>
            <a:endParaRPr lang="es-AR" sz="1200" b="1">
              <a:latin typeface="Times New Roman" pitchFamily="18" charset="0"/>
              <a:cs typeface="Times New Roman" pitchFamily="18" charset="0"/>
            </a:endParaRPr>
          </a:p>
          <a:p>
            <a:pPr algn="just">
              <a:lnSpc>
                <a:spcPct val="90000"/>
              </a:lnSpc>
            </a:pPr>
            <a:r>
              <a:rPr lang="es-AR" sz="1200">
                <a:latin typeface="Times New Roman" pitchFamily="18" charset="0"/>
                <a:cs typeface="Times New Roman" pitchFamily="18" charset="0"/>
              </a:rPr>
              <a:t>        </a:t>
            </a:r>
            <a:r>
              <a:rPr lang="es-ES" sz="1200">
                <a:cs typeface="Times New Roman" pitchFamily="18" charset="0"/>
              </a:rPr>
              <a:t>El conocimiento de la realidad requirió de un proceso de inserción del equipo, como punto de partida. </a:t>
            </a:r>
            <a:endParaRPr lang="es-AR" sz="1200">
              <a:cs typeface="Times New Roman" pitchFamily="18" charset="0"/>
            </a:endParaRPr>
          </a:p>
          <a:p>
            <a:pPr algn="just">
              <a:lnSpc>
                <a:spcPct val="90000"/>
              </a:lnSpc>
            </a:pPr>
            <a:r>
              <a:rPr lang="es-AR" sz="1200">
                <a:cs typeface="Times New Roman" pitchFamily="18" charset="0"/>
              </a:rPr>
              <a:t>        </a:t>
            </a:r>
            <a:r>
              <a:rPr lang="es-ES" sz="1200">
                <a:cs typeface="Times New Roman" pitchFamily="18" charset="0"/>
              </a:rPr>
              <a:t>Significó situarse frente y en interrelación e interacción con los actores. Este proceso de intercomunicación entre actores, permitió el primer conocimiento de la institución, el barrio, los sujetos sociales con sus intereses y  el contexto. </a:t>
            </a:r>
          </a:p>
          <a:p>
            <a:pPr algn="just">
              <a:lnSpc>
                <a:spcPct val="90000"/>
              </a:lnSpc>
            </a:pPr>
            <a:r>
              <a:rPr lang="es-ES" sz="1200">
                <a:cs typeface="Times New Roman" pitchFamily="18" charset="0"/>
              </a:rPr>
              <a:t> </a:t>
            </a:r>
          </a:p>
          <a:p>
            <a:pPr algn="just">
              <a:lnSpc>
                <a:spcPct val="90000"/>
              </a:lnSpc>
            </a:pPr>
            <a:r>
              <a:rPr lang="es-AR" sz="1200">
                <a:cs typeface="Times New Roman" pitchFamily="18" charset="0"/>
              </a:rPr>
              <a:t>        </a:t>
            </a:r>
            <a:r>
              <a:rPr lang="es-ES" sz="1200">
                <a:cs typeface="Times New Roman" pitchFamily="18" charset="0"/>
              </a:rPr>
              <a:t>En este momento se utilizaron diferentes técnicas: Observación, entrevistas, testimonios, proyectos, programas que funcionan, registros, archivos, informes, legislación vigente (información de fuentes primarias y secundarias sobre la institución y los actores).</a:t>
            </a:r>
          </a:p>
          <a:p>
            <a:pPr algn="just">
              <a:lnSpc>
                <a:spcPct val="90000"/>
              </a:lnSpc>
            </a:pPr>
            <a:r>
              <a:rPr lang="es-ES" sz="1200">
                <a:cs typeface="Times New Roman" pitchFamily="18" charset="0"/>
              </a:rPr>
              <a:t> </a:t>
            </a:r>
          </a:p>
          <a:p>
            <a:pPr algn="just">
              <a:lnSpc>
                <a:spcPct val="90000"/>
              </a:lnSpc>
            </a:pPr>
            <a:r>
              <a:rPr lang="es-AR" sz="1200">
                <a:cs typeface="Times New Roman" pitchFamily="18" charset="0"/>
              </a:rPr>
              <a:t>       También se realizó con un grupo de mujeres del barrio un diagnóstico participativo para definir problemas, jerarquizarlos, definir prioridades y desarrollar estrategias de acción para abordarlos.</a:t>
            </a:r>
          </a:p>
          <a:p>
            <a:pPr algn="just">
              <a:lnSpc>
                <a:spcPct val="90000"/>
              </a:lnSpc>
            </a:pPr>
            <a:r>
              <a:rPr lang="es-AR" sz="1200">
                <a:cs typeface="Times New Roman" pitchFamily="18" charset="0"/>
              </a:rPr>
              <a:t>        </a:t>
            </a:r>
            <a:r>
              <a:rPr lang="es-ES" sz="1200">
                <a:cs typeface="Times New Roman" pitchFamily="18" charset="0"/>
              </a:rPr>
              <a:t>A partir de este conocimiento hemos arribado como proceso de síntesis al diagnóstico.</a:t>
            </a:r>
            <a:endParaRPr lang="es-AR" sz="1200">
              <a:cs typeface="Times New Roman" pitchFamily="18" charset="0"/>
            </a:endParaRPr>
          </a:p>
          <a:p>
            <a:pPr algn="just">
              <a:lnSpc>
                <a:spcPct val="90000"/>
              </a:lnSpc>
            </a:pPr>
            <a:endParaRPr lang="es-ES" sz="1200">
              <a:cs typeface="Times New Roman" pitchFamily="18" charset="0"/>
            </a:endParaRPr>
          </a:p>
          <a:p>
            <a:pPr algn="just">
              <a:lnSpc>
                <a:spcPct val="90000"/>
              </a:lnSpc>
            </a:pPr>
            <a:r>
              <a:rPr lang="es-AR" sz="1200">
                <a:cs typeface="Times New Roman" pitchFamily="18" charset="0"/>
              </a:rPr>
              <a:t>        El problema se construyó en relación a la compleja trama vivida por las mujeres del área programática. Fue a partir del contacto con otras instituciones barriales que trabajaban con la misma población, que se potencia el proceso de deconstrucción y construcción del problema, en la medida que se comenzaron a compartir experiencias y acciones realizadas con mujeres de la comunidad para resolver los problemas presentes, e intercambiar los logros alcanzados en los distintos espacios y el surgimiento de futuras estrategias de acción conjunta. </a:t>
            </a:r>
          </a:p>
          <a:p>
            <a:pPr algn="just">
              <a:lnSpc>
                <a:spcPct val="90000"/>
              </a:lnSpc>
            </a:pPr>
            <a:endParaRPr lang="es-ES" sz="1200" u="sng">
              <a:cs typeface="Times New Roman" pitchFamily="18" charset="0"/>
            </a:endParaRPr>
          </a:p>
          <a:p>
            <a:pPr algn="just">
              <a:lnSpc>
                <a:spcPct val="90000"/>
              </a:lnSpc>
            </a:pPr>
            <a:endParaRPr lang="es-AR" sz="1200" b="1" u="sng">
              <a:cs typeface="Times New Roman" pitchFamily="18" charset="0"/>
            </a:endParaRPr>
          </a:p>
          <a:p>
            <a:pPr algn="just">
              <a:lnSpc>
                <a:spcPct val="90000"/>
              </a:lnSpc>
            </a:pPr>
            <a:r>
              <a:rPr lang="es-AR" sz="1200">
                <a:cs typeface="Times New Roman" pitchFamily="18" charset="0"/>
              </a:rPr>
              <a:t> </a:t>
            </a:r>
            <a:endParaRPr lang="es-ES" sz="1200">
              <a:cs typeface="Times New Roman" pitchFamily="18" charset="0"/>
            </a:endParaRPr>
          </a:p>
          <a:p>
            <a:pPr>
              <a:lnSpc>
                <a:spcPct val="90000"/>
              </a:lnSpc>
            </a:pPr>
            <a:endParaRPr lang="es-ES" sz="12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61794"/>
                                        </p:tgtEl>
                                        <p:attrNameLst>
                                          <p:attrName>style.visibility</p:attrName>
                                        </p:attrNameLst>
                                      </p:cBhvr>
                                      <p:to>
                                        <p:strVal val="visible"/>
                                      </p:to>
                                    </p:set>
                                    <p:animEffect transition="in" filter="strips(downLeft)">
                                      <p:cBhvr>
                                        <p:cTn id="7" dur="500"/>
                                        <p:tgtEl>
                                          <p:spTgt spid="1617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61795"/>
                                        </p:tgtEl>
                                        <p:attrNameLst>
                                          <p:attrName>style.visibility</p:attrName>
                                        </p:attrNameLst>
                                      </p:cBhvr>
                                      <p:to>
                                        <p:strVal val="visible"/>
                                      </p:to>
                                    </p:set>
                                    <p:animEffect transition="in" filter="strips(downLeft)">
                                      <p:cBhvr>
                                        <p:cTn id="12" dur="500"/>
                                        <p:tgtEl>
                                          <p:spTgt spid="161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autoUpdateAnimBg="0"/>
      <p:bldP spid="16179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0" name="Object 2"/>
          <p:cNvGraphicFramePr>
            <a:graphicFrameLocks noChangeAspect="1"/>
          </p:cNvGraphicFramePr>
          <p:nvPr/>
        </p:nvGraphicFramePr>
        <p:xfrm>
          <a:off x="4567239" y="3424238"/>
          <a:ext cx="9525" cy="9525"/>
        </p:xfrm>
        <a:graphic>
          <a:graphicData uri="http://schemas.openxmlformats.org/presentationml/2006/ole">
            <mc:AlternateContent xmlns:mc="http://schemas.openxmlformats.org/markup-compatibility/2006">
              <mc:Choice xmlns:v="urn:schemas-microsoft-com:vml" Requires="v">
                <p:oleObj spid="_x0000_s145426" name="CorelDRAW" r:id="rId3" imgW="6745680" imgH="9648360" progId="CorelDRAW.Graphic.10">
                  <p:embed/>
                </p:oleObj>
              </mc:Choice>
              <mc:Fallback>
                <p:oleObj name="CorelDRAW" r:id="rId3" imgW="6745680" imgH="9648360" progId="CorelDRAW.Graphic.1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9"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1" name="Object 3"/>
          <p:cNvGraphicFramePr>
            <a:graphicFrameLocks noChangeAspect="1"/>
          </p:cNvGraphicFramePr>
          <p:nvPr/>
        </p:nvGraphicFramePr>
        <p:xfrm>
          <a:off x="1676400" y="304800"/>
          <a:ext cx="6324600" cy="6324600"/>
        </p:xfrm>
        <a:graphic>
          <a:graphicData uri="http://schemas.openxmlformats.org/presentationml/2006/ole">
            <mc:AlternateContent xmlns:mc="http://schemas.openxmlformats.org/markup-compatibility/2006">
              <mc:Choice xmlns:v="urn:schemas-microsoft-com:vml" Requires="v">
                <p:oleObj spid="_x0000_s145427" name="CorelDRAW" r:id="rId5" imgW="6745680" imgH="9648360" progId="CorelDRAW.Graphic.10">
                  <p:embed/>
                </p:oleObj>
              </mc:Choice>
              <mc:Fallback>
                <p:oleObj name="CorelDRAW" r:id="rId5" imgW="6745680" imgH="9648360" progId="CorelDRAW.Graphic.10">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04800"/>
                        <a:ext cx="63246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ChangeArrowheads="1"/>
          </p:cNvSpPr>
          <p:nvPr/>
        </p:nvSpPr>
        <p:spPr bwMode="auto">
          <a:xfrm>
            <a:off x="1714500" y="214788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s-AR"/>
          </a:p>
        </p:txBody>
      </p:sp>
      <p:sp>
        <p:nvSpPr>
          <p:cNvPr id="107524" name="Rectangle 4"/>
          <p:cNvSpPr>
            <a:spLocks noChangeArrowheads="1"/>
          </p:cNvSpPr>
          <p:nvPr/>
        </p:nvSpPr>
        <p:spPr bwMode="auto">
          <a:xfrm>
            <a:off x="1524000" y="609600"/>
            <a:ext cx="7315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Clr>
                <a:schemeClr val="accent2"/>
              </a:buClr>
              <a:buFont typeface="Wingdings" pitchFamily="2" charset="2"/>
              <a:buChar char="§"/>
            </a:pPr>
            <a:r>
              <a:rPr kumimoji="0" lang="es-MX" sz="1800">
                <a:solidFill>
                  <a:schemeClr val="tx1"/>
                </a:solidFill>
                <a:effectLst/>
                <a:latin typeface="Arial" charset="0"/>
              </a:rPr>
              <a:t> Condiciones de precariedad e inestabilidad laboral</a:t>
            </a:r>
            <a:r>
              <a:rPr kumimoji="0" lang="en-US" sz="1800">
                <a:solidFill>
                  <a:schemeClr val="tx1"/>
                </a:solidFill>
                <a:effectLst/>
                <a:latin typeface="Arial" charset="0"/>
              </a:rPr>
              <a:t/>
            </a:r>
            <a:br>
              <a:rPr kumimoji="0" lang="en-US" sz="1800">
                <a:solidFill>
                  <a:schemeClr val="tx1"/>
                </a:solidFill>
                <a:effectLst/>
                <a:latin typeface="Arial" charset="0"/>
              </a:rPr>
            </a:br>
            <a:r>
              <a:rPr kumimoji="0" lang="en-US" sz="1800" b="0">
                <a:solidFill>
                  <a:schemeClr val="tx1"/>
                </a:solidFill>
                <a:effectLst/>
                <a:latin typeface="Arial" charset="0"/>
              </a:rPr>
              <a:t/>
            </a:r>
            <a:br>
              <a:rPr kumimoji="0" lang="en-US" sz="1800" b="0">
                <a:solidFill>
                  <a:schemeClr val="tx1"/>
                </a:solidFill>
                <a:effectLst/>
                <a:latin typeface="Arial" charset="0"/>
              </a:rPr>
            </a:br>
            <a:endParaRPr kumimoji="0" lang="en-US" sz="1800" b="0">
              <a:solidFill>
                <a:schemeClr val="tx1"/>
              </a:solidFill>
              <a:effectLst/>
              <a:latin typeface="Arial" charset="0"/>
            </a:endParaRPr>
          </a:p>
        </p:txBody>
      </p:sp>
      <p:sp>
        <p:nvSpPr>
          <p:cNvPr id="107525" name="Rectangle 5"/>
          <p:cNvSpPr>
            <a:spLocks noChangeArrowheads="1"/>
          </p:cNvSpPr>
          <p:nvPr/>
        </p:nvSpPr>
        <p:spPr bwMode="auto">
          <a:xfrm>
            <a:off x="228600" y="1524001"/>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0" lang="es-MX" sz="1200" b="0">
                <a:solidFill>
                  <a:schemeClr val="tx1"/>
                </a:solidFill>
                <a:effectLst/>
                <a:latin typeface="Times New Roman" pitchFamily="18" charset="0"/>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grpSp>
        <p:nvGrpSpPr>
          <p:cNvPr id="107590" name="Group 70"/>
          <p:cNvGrpSpPr>
            <a:grpSpLocks/>
          </p:cNvGrpSpPr>
          <p:nvPr/>
        </p:nvGrpSpPr>
        <p:grpSpPr bwMode="auto">
          <a:xfrm>
            <a:off x="1828800" y="1371600"/>
            <a:ext cx="6019800" cy="1676400"/>
            <a:chOff x="-3" y="400"/>
            <a:chExt cx="3802" cy="1618"/>
          </a:xfrm>
        </p:grpSpPr>
        <p:grpSp>
          <p:nvGrpSpPr>
            <p:cNvPr id="107588" name="Group 68"/>
            <p:cNvGrpSpPr>
              <a:grpSpLocks/>
            </p:cNvGrpSpPr>
            <p:nvPr/>
          </p:nvGrpSpPr>
          <p:grpSpPr bwMode="auto">
            <a:xfrm>
              <a:off x="0" y="403"/>
              <a:ext cx="3796" cy="1612"/>
              <a:chOff x="0" y="403"/>
              <a:chExt cx="3796" cy="1612"/>
            </a:xfrm>
          </p:grpSpPr>
          <p:grpSp>
            <p:nvGrpSpPr>
              <p:cNvPr id="107545" name="Group 25"/>
              <p:cNvGrpSpPr>
                <a:grpSpLocks/>
              </p:cNvGrpSpPr>
              <p:nvPr/>
            </p:nvGrpSpPr>
            <p:grpSpPr bwMode="auto">
              <a:xfrm>
                <a:off x="0" y="403"/>
                <a:ext cx="989" cy="403"/>
                <a:chOff x="0" y="403"/>
                <a:chExt cx="989" cy="403"/>
              </a:xfrm>
            </p:grpSpPr>
            <p:sp>
              <p:nvSpPr>
                <p:cNvPr id="107544" name="Rectangle 24"/>
                <p:cNvSpPr>
                  <a:spLocks noChangeArrowheads="1"/>
                </p:cNvSpPr>
                <p:nvPr/>
              </p:nvSpPr>
              <p:spPr bwMode="auto">
                <a:xfrm>
                  <a:off x="0" y="403"/>
                  <a:ext cx="989"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07543" name="Group 23"/>
                <p:cNvGrpSpPr>
                  <a:grpSpLocks/>
                </p:cNvGrpSpPr>
                <p:nvPr/>
              </p:nvGrpSpPr>
              <p:grpSpPr bwMode="auto">
                <a:xfrm>
                  <a:off x="0" y="403"/>
                  <a:ext cx="989" cy="403"/>
                  <a:chOff x="0" y="403"/>
                  <a:chExt cx="989" cy="403"/>
                </a:xfrm>
              </p:grpSpPr>
              <p:sp>
                <p:nvSpPr>
                  <p:cNvPr id="107526" name="Rectangle 6"/>
                  <p:cNvSpPr>
                    <a:spLocks noChangeArrowheads="1"/>
                  </p:cNvSpPr>
                  <p:nvPr/>
                </p:nvSpPr>
                <p:spPr bwMode="auto">
                  <a:xfrm>
                    <a:off x="28" y="403"/>
                    <a:ext cx="933"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AR" sz="1200" b="0">
                        <a:solidFill>
                          <a:schemeClr val="tx1"/>
                        </a:solidFill>
                        <a:effectLst/>
                        <a:latin typeface="Times New Roman" pitchFamily="18" charset="0"/>
                        <a:cs typeface="Times New Roman" pitchFamily="18" charset="0"/>
                      </a:rPr>
                      <a:t> </a:t>
                    </a:r>
                  </a:p>
                  <a:p>
                    <a:pPr algn="just"/>
                    <a:endParaRPr kumimoji="0" lang="es-AR" b="0">
                      <a:solidFill>
                        <a:schemeClr val="tx1"/>
                      </a:solidFill>
                      <a:effectLst/>
                      <a:latin typeface="Times New Roman" pitchFamily="18" charset="0"/>
                    </a:endParaRPr>
                  </a:p>
                </p:txBody>
              </p:sp>
              <p:sp>
                <p:nvSpPr>
                  <p:cNvPr id="107542" name="Rectangle 22"/>
                  <p:cNvSpPr>
                    <a:spLocks noChangeArrowheads="1"/>
                  </p:cNvSpPr>
                  <p:nvPr/>
                </p:nvSpPr>
                <p:spPr bwMode="auto">
                  <a:xfrm>
                    <a:off x="0" y="403"/>
                    <a:ext cx="98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07549" name="Group 29"/>
              <p:cNvGrpSpPr>
                <a:grpSpLocks/>
              </p:cNvGrpSpPr>
              <p:nvPr/>
            </p:nvGrpSpPr>
            <p:grpSpPr bwMode="auto">
              <a:xfrm>
                <a:off x="989" y="403"/>
                <a:ext cx="977" cy="403"/>
                <a:chOff x="989" y="403"/>
                <a:chExt cx="977" cy="403"/>
              </a:xfrm>
            </p:grpSpPr>
            <p:sp>
              <p:nvSpPr>
                <p:cNvPr id="107548" name="Rectangle 28"/>
                <p:cNvSpPr>
                  <a:spLocks noChangeArrowheads="1"/>
                </p:cNvSpPr>
                <p:nvPr/>
              </p:nvSpPr>
              <p:spPr bwMode="auto">
                <a:xfrm>
                  <a:off x="989" y="403"/>
                  <a:ext cx="977"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07547" name="Group 27"/>
                <p:cNvGrpSpPr>
                  <a:grpSpLocks/>
                </p:cNvGrpSpPr>
                <p:nvPr/>
              </p:nvGrpSpPr>
              <p:grpSpPr bwMode="auto">
                <a:xfrm>
                  <a:off x="989" y="403"/>
                  <a:ext cx="977" cy="403"/>
                  <a:chOff x="989" y="403"/>
                  <a:chExt cx="977" cy="403"/>
                </a:xfrm>
              </p:grpSpPr>
              <p:sp>
                <p:nvSpPr>
                  <p:cNvPr id="107527" name="Rectangle 7"/>
                  <p:cNvSpPr>
                    <a:spLocks noChangeArrowheads="1"/>
                  </p:cNvSpPr>
                  <p:nvPr/>
                </p:nvSpPr>
                <p:spPr bwMode="auto">
                  <a:xfrm>
                    <a:off x="1017" y="403"/>
                    <a:ext cx="921"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a:solidFill>
                          <a:schemeClr val="tx1"/>
                        </a:solidFill>
                        <a:effectLst/>
                        <a:latin typeface="Times New Roman" pitchFamily="18" charset="0"/>
                        <a:cs typeface="Times New Roman" pitchFamily="18" charset="0"/>
                      </a:rPr>
                      <a:t>Trabajo Informal</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07546" name="Rectangle 26"/>
                  <p:cNvSpPr>
                    <a:spLocks noChangeArrowheads="1"/>
                  </p:cNvSpPr>
                  <p:nvPr/>
                </p:nvSpPr>
                <p:spPr bwMode="auto">
                  <a:xfrm>
                    <a:off x="989" y="403"/>
                    <a:ext cx="977"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07553" name="Group 33"/>
              <p:cNvGrpSpPr>
                <a:grpSpLocks/>
              </p:cNvGrpSpPr>
              <p:nvPr/>
            </p:nvGrpSpPr>
            <p:grpSpPr bwMode="auto">
              <a:xfrm>
                <a:off x="1966" y="403"/>
                <a:ext cx="884" cy="403"/>
                <a:chOff x="1966" y="403"/>
                <a:chExt cx="884" cy="403"/>
              </a:xfrm>
            </p:grpSpPr>
            <p:sp>
              <p:nvSpPr>
                <p:cNvPr id="107552" name="Rectangle 32"/>
                <p:cNvSpPr>
                  <a:spLocks noChangeArrowheads="1"/>
                </p:cNvSpPr>
                <p:nvPr/>
              </p:nvSpPr>
              <p:spPr bwMode="auto">
                <a:xfrm>
                  <a:off x="1966" y="403"/>
                  <a:ext cx="884"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07551" name="Group 31"/>
                <p:cNvGrpSpPr>
                  <a:grpSpLocks/>
                </p:cNvGrpSpPr>
                <p:nvPr/>
              </p:nvGrpSpPr>
              <p:grpSpPr bwMode="auto">
                <a:xfrm>
                  <a:off x="1966" y="403"/>
                  <a:ext cx="884" cy="403"/>
                  <a:chOff x="1966" y="403"/>
                  <a:chExt cx="884" cy="403"/>
                </a:xfrm>
              </p:grpSpPr>
              <p:sp>
                <p:nvSpPr>
                  <p:cNvPr id="107528" name="Rectangle 8"/>
                  <p:cNvSpPr>
                    <a:spLocks noChangeArrowheads="1"/>
                  </p:cNvSpPr>
                  <p:nvPr/>
                </p:nvSpPr>
                <p:spPr bwMode="auto">
                  <a:xfrm>
                    <a:off x="1994" y="403"/>
                    <a:ext cx="828"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a:solidFill>
                          <a:schemeClr val="tx1"/>
                        </a:solidFill>
                        <a:effectLst/>
                        <a:latin typeface="Times New Roman" pitchFamily="18" charset="0"/>
                        <a:cs typeface="Times New Roman" pitchFamily="18" charset="0"/>
                      </a:rPr>
                      <a:t>Trabajo Formal</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07550" name="Rectangle 30"/>
                  <p:cNvSpPr>
                    <a:spLocks noChangeArrowheads="1"/>
                  </p:cNvSpPr>
                  <p:nvPr/>
                </p:nvSpPr>
                <p:spPr bwMode="auto">
                  <a:xfrm>
                    <a:off x="1966" y="403"/>
                    <a:ext cx="88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07557" name="Group 37"/>
              <p:cNvGrpSpPr>
                <a:grpSpLocks/>
              </p:cNvGrpSpPr>
              <p:nvPr/>
            </p:nvGrpSpPr>
            <p:grpSpPr bwMode="auto">
              <a:xfrm>
                <a:off x="2850" y="403"/>
                <a:ext cx="946" cy="403"/>
                <a:chOff x="2850" y="403"/>
                <a:chExt cx="946" cy="403"/>
              </a:xfrm>
            </p:grpSpPr>
            <p:sp>
              <p:nvSpPr>
                <p:cNvPr id="107556" name="Rectangle 36"/>
                <p:cNvSpPr>
                  <a:spLocks noChangeArrowheads="1"/>
                </p:cNvSpPr>
                <p:nvPr/>
              </p:nvSpPr>
              <p:spPr bwMode="auto">
                <a:xfrm>
                  <a:off x="2850" y="403"/>
                  <a:ext cx="946"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07555" name="Group 35"/>
                <p:cNvGrpSpPr>
                  <a:grpSpLocks/>
                </p:cNvGrpSpPr>
                <p:nvPr/>
              </p:nvGrpSpPr>
              <p:grpSpPr bwMode="auto">
                <a:xfrm>
                  <a:off x="2850" y="403"/>
                  <a:ext cx="946" cy="403"/>
                  <a:chOff x="2850" y="403"/>
                  <a:chExt cx="946" cy="403"/>
                </a:xfrm>
              </p:grpSpPr>
              <p:sp>
                <p:nvSpPr>
                  <p:cNvPr id="107529" name="Rectangle 9"/>
                  <p:cNvSpPr>
                    <a:spLocks noChangeArrowheads="1"/>
                  </p:cNvSpPr>
                  <p:nvPr/>
                </p:nvSpPr>
                <p:spPr bwMode="auto">
                  <a:xfrm>
                    <a:off x="2878" y="403"/>
                    <a:ext cx="890"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a:solidFill>
                          <a:schemeClr val="tx1"/>
                        </a:solidFill>
                        <a:effectLst/>
                        <a:latin typeface="Times New Roman" pitchFamily="18" charset="0"/>
                        <a:cs typeface="Times New Roman" pitchFamily="18" charset="0"/>
                      </a:rPr>
                      <a:t>Total</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07554" name="Rectangle 34"/>
                  <p:cNvSpPr>
                    <a:spLocks noChangeArrowheads="1"/>
                  </p:cNvSpPr>
                  <p:nvPr/>
                </p:nvSpPr>
                <p:spPr bwMode="auto">
                  <a:xfrm>
                    <a:off x="2850" y="403"/>
                    <a:ext cx="94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07561" name="Group 41"/>
              <p:cNvGrpSpPr>
                <a:grpSpLocks/>
              </p:cNvGrpSpPr>
              <p:nvPr/>
            </p:nvGrpSpPr>
            <p:grpSpPr bwMode="auto">
              <a:xfrm>
                <a:off x="0" y="806"/>
                <a:ext cx="989" cy="403"/>
                <a:chOff x="0" y="806"/>
                <a:chExt cx="989" cy="403"/>
              </a:xfrm>
            </p:grpSpPr>
            <p:sp>
              <p:nvSpPr>
                <p:cNvPr id="107560" name="Rectangle 40"/>
                <p:cNvSpPr>
                  <a:spLocks noChangeArrowheads="1"/>
                </p:cNvSpPr>
                <p:nvPr/>
              </p:nvSpPr>
              <p:spPr bwMode="auto">
                <a:xfrm>
                  <a:off x="0" y="806"/>
                  <a:ext cx="989"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07559" name="Group 39"/>
                <p:cNvGrpSpPr>
                  <a:grpSpLocks/>
                </p:cNvGrpSpPr>
                <p:nvPr/>
              </p:nvGrpSpPr>
              <p:grpSpPr bwMode="auto">
                <a:xfrm>
                  <a:off x="0" y="806"/>
                  <a:ext cx="989" cy="403"/>
                  <a:chOff x="0" y="806"/>
                  <a:chExt cx="989" cy="403"/>
                </a:xfrm>
              </p:grpSpPr>
              <p:sp>
                <p:nvSpPr>
                  <p:cNvPr id="107530" name="Rectangle 10"/>
                  <p:cNvSpPr>
                    <a:spLocks noChangeArrowheads="1"/>
                  </p:cNvSpPr>
                  <p:nvPr/>
                </p:nvSpPr>
                <p:spPr bwMode="auto">
                  <a:xfrm>
                    <a:off x="28" y="806"/>
                    <a:ext cx="933"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lstStyle/>
                  <a:p>
                    <a:pPr algn="just"/>
                    <a:r>
                      <a:rPr kumimoji="0" lang="es-MX" sz="1200">
                        <a:solidFill>
                          <a:schemeClr val="tx1"/>
                        </a:solidFill>
                        <a:effectLst/>
                        <a:latin typeface="Times New Roman" pitchFamily="18" charset="0"/>
                        <a:cs typeface="Times New Roman" pitchFamily="18" charset="0"/>
                      </a:rPr>
                      <a:t>Trabajo Doméstico</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07558" name="Rectangle 38"/>
                  <p:cNvSpPr>
                    <a:spLocks noChangeArrowheads="1"/>
                  </p:cNvSpPr>
                  <p:nvPr/>
                </p:nvSpPr>
                <p:spPr bwMode="auto">
                  <a:xfrm>
                    <a:off x="0" y="806"/>
                    <a:ext cx="98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07563" name="Group 43"/>
              <p:cNvGrpSpPr>
                <a:grpSpLocks/>
              </p:cNvGrpSpPr>
              <p:nvPr/>
            </p:nvGrpSpPr>
            <p:grpSpPr bwMode="auto">
              <a:xfrm>
                <a:off x="989" y="806"/>
                <a:ext cx="977" cy="403"/>
                <a:chOff x="989" y="806"/>
                <a:chExt cx="977" cy="403"/>
              </a:xfrm>
            </p:grpSpPr>
            <p:sp>
              <p:nvSpPr>
                <p:cNvPr id="107531" name="Rectangle 11"/>
                <p:cNvSpPr>
                  <a:spLocks noChangeArrowheads="1"/>
                </p:cNvSpPr>
                <p:nvPr/>
              </p:nvSpPr>
              <p:spPr bwMode="auto">
                <a:xfrm>
                  <a:off x="1017" y="806"/>
                  <a:ext cx="921"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24</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07562" name="Rectangle 42"/>
                <p:cNvSpPr>
                  <a:spLocks noChangeArrowheads="1"/>
                </p:cNvSpPr>
                <p:nvPr/>
              </p:nvSpPr>
              <p:spPr bwMode="auto">
                <a:xfrm>
                  <a:off x="989" y="806"/>
                  <a:ext cx="977"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07565" name="Group 45"/>
              <p:cNvGrpSpPr>
                <a:grpSpLocks/>
              </p:cNvGrpSpPr>
              <p:nvPr/>
            </p:nvGrpSpPr>
            <p:grpSpPr bwMode="auto">
              <a:xfrm>
                <a:off x="1966" y="806"/>
                <a:ext cx="884" cy="403"/>
                <a:chOff x="1966" y="806"/>
                <a:chExt cx="884" cy="403"/>
              </a:xfrm>
            </p:grpSpPr>
            <p:sp>
              <p:nvSpPr>
                <p:cNvPr id="107532" name="Rectangle 12"/>
                <p:cNvSpPr>
                  <a:spLocks noChangeArrowheads="1"/>
                </p:cNvSpPr>
                <p:nvPr/>
              </p:nvSpPr>
              <p:spPr bwMode="auto">
                <a:xfrm>
                  <a:off x="1994" y="806"/>
                  <a:ext cx="82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0</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07564" name="Rectangle 44"/>
                <p:cNvSpPr>
                  <a:spLocks noChangeArrowheads="1"/>
                </p:cNvSpPr>
                <p:nvPr/>
              </p:nvSpPr>
              <p:spPr bwMode="auto">
                <a:xfrm>
                  <a:off x="1966" y="806"/>
                  <a:ext cx="88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07567" name="Group 47"/>
              <p:cNvGrpSpPr>
                <a:grpSpLocks/>
              </p:cNvGrpSpPr>
              <p:nvPr/>
            </p:nvGrpSpPr>
            <p:grpSpPr bwMode="auto">
              <a:xfrm>
                <a:off x="2850" y="806"/>
                <a:ext cx="946" cy="403"/>
                <a:chOff x="2850" y="806"/>
                <a:chExt cx="946" cy="403"/>
              </a:xfrm>
            </p:grpSpPr>
            <p:sp>
              <p:nvSpPr>
                <p:cNvPr id="107533" name="Rectangle 13"/>
                <p:cNvSpPr>
                  <a:spLocks noChangeArrowheads="1"/>
                </p:cNvSpPr>
                <p:nvPr/>
              </p:nvSpPr>
              <p:spPr bwMode="auto">
                <a:xfrm>
                  <a:off x="2878" y="806"/>
                  <a:ext cx="89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24</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07566" name="Rectangle 46"/>
                <p:cNvSpPr>
                  <a:spLocks noChangeArrowheads="1"/>
                </p:cNvSpPr>
                <p:nvPr/>
              </p:nvSpPr>
              <p:spPr bwMode="auto">
                <a:xfrm>
                  <a:off x="2850" y="806"/>
                  <a:ext cx="94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07571" name="Group 51"/>
              <p:cNvGrpSpPr>
                <a:grpSpLocks/>
              </p:cNvGrpSpPr>
              <p:nvPr/>
            </p:nvGrpSpPr>
            <p:grpSpPr bwMode="auto">
              <a:xfrm>
                <a:off x="0" y="1209"/>
                <a:ext cx="989" cy="403"/>
                <a:chOff x="0" y="1209"/>
                <a:chExt cx="989" cy="403"/>
              </a:xfrm>
            </p:grpSpPr>
            <p:sp>
              <p:nvSpPr>
                <p:cNvPr id="107570" name="Rectangle 50"/>
                <p:cNvSpPr>
                  <a:spLocks noChangeArrowheads="1"/>
                </p:cNvSpPr>
                <p:nvPr/>
              </p:nvSpPr>
              <p:spPr bwMode="auto">
                <a:xfrm>
                  <a:off x="0" y="1209"/>
                  <a:ext cx="989"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07569" name="Group 49"/>
                <p:cNvGrpSpPr>
                  <a:grpSpLocks/>
                </p:cNvGrpSpPr>
                <p:nvPr/>
              </p:nvGrpSpPr>
              <p:grpSpPr bwMode="auto">
                <a:xfrm>
                  <a:off x="0" y="1209"/>
                  <a:ext cx="989" cy="403"/>
                  <a:chOff x="0" y="1209"/>
                  <a:chExt cx="989" cy="403"/>
                </a:xfrm>
              </p:grpSpPr>
              <p:sp>
                <p:nvSpPr>
                  <p:cNvPr id="107534" name="Rectangle 14"/>
                  <p:cNvSpPr>
                    <a:spLocks noChangeArrowheads="1"/>
                  </p:cNvSpPr>
                  <p:nvPr/>
                </p:nvSpPr>
                <p:spPr bwMode="auto">
                  <a:xfrm>
                    <a:off x="28" y="1209"/>
                    <a:ext cx="933"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bIns="0"/>
                  <a:lstStyle/>
                  <a:p>
                    <a:pPr algn="just"/>
                    <a:r>
                      <a:rPr kumimoji="0" lang="es-MX" sz="1200">
                        <a:solidFill>
                          <a:schemeClr val="tx1"/>
                        </a:solidFill>
                        <a:effectLst/>
                        <a:latin typeface="Times New Roman" pitchFamily="18" charset="0"/>
                        <a:cs typeface="Times New Roman" pitchFamily="18" charset="0"/>
                      </a:rPr>
                      <a:t>Otros</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07568" name="Rectangle 48"/>
                  <p:cNvSpPr>
                    <a:spLocks noChangeArrowheads="1"/>
                  </p:cNvSpPr>
                  <p:nvPr/>
                </p:nvSpPr>
                <p:spPr bwMode="auto">
                  <a:xfrm>
                    <a:off x="0" y="1209"/>
                    <a:ext cx="98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07573" name="Group 53"/>
              <p:cNvGrpSpPr>
                <a:grpSpLocks/>
              </p:cNvGrpSpPr>
              <p:nvPr/>
            </p:nvGrpSpPr>
            <p:grpSpPr bwMode="auto">
              <a:xfrm>
                <a:off x="989" y="1209"/>
                <a:ext cx="977" cy="403"/>
                <a:chOff x="989" y="1209"/>
                <a:chExt cx="977" cy="403"/>
              </a:xfrm>
            </p:grpSpPr>
            <p:sp>
              <p:nvSpPr>
                <p:cNvPr id="107535" name="Rectangle 15"/>
                <p:cNvSpPr>
                  <a:spLocks noChangeArrowheads="1"/>
                </p:cNvSpPr>
                <p:nvPr/>
              </p:nvSpPr>
              <p:spPr bwMode="auto">
                <a:xfrm>
                  <a:off x="1017" y="1209"/>
                  <a:ext cx="921"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7</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07572" name="Rectangle 52"/>
                <p:cNvSpPr>
                  <a:spLocks noChangeArrowheads="1"/>
                </p:cNvSpPr>
                <p:nvPr/>
              </p:nvSpPr>
              <p:spPr bwMode="auto">
                <a:xfrm>
                  <a:off x="989" y="1209"/>
                  <a:ext cx="977"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07575" name="Group 55"/>
              <p:cNvGrpSpPr>
                <a:grpSpLocks/>
              </p:cNvGrpSpPr>
              <p:nvPr/>
            </p:nvGrpSpPr>
            <p:grpSpPr bwMode="auto">
              <a:xfrm>
                <a:off x="1966" y="1209"/>
                <a:ext cx="884" cy="403"/>
                <a:chOff x="1966" y="1209"/>
                <a:chExt cx="884" cy="403"/>
              </a:xfrm>
            </p:grpSpPr>
            <p:sp>
              <p:nvSpPr>
                <p:cNvPr id="107536" name="Rectangle 16"/>
                <p:cNvSpPr>
                  <a:spLocks noChangeArrowheads="1"/>
                </p:cNvSpPr>
                <p:nvPr/>
              </p:nvSpPr>
              <p:spPr bwMode="auto">
                <a:xfrm>
                  <a:off x="1994" y="1209"/>
                  <a:ext cx="82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8</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07574" name="Rectangle 54"/>
                <p:cNvSpPr>
                  <a:spLocks noChangeArrowheads="1"/>
                </p:cNvSpPr>
                <p:nvPr/>
              </p:nvSpPr>
              <p:spPr bwMode="auto">
                <a:xfrm>
                  <a:off x="1966" y="1209"/>
                  <a:ext cx="88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07577" name="Group 57"/>
              <p:cNvGrpSpPr>
                <a:grpSpLocks/>
              </p:cNvGrpSpPr>
              <p:nvPr/>
            </p:nvGrpSpPr>
            <p:grpSpPr bwMode="auto">
              <a:xfrm>
                <a:off x="2850" y="1209"/>
                <a:ext cx="946" cy="403"/>
                <a:chOff x="2850" y="1209"/>
                <a:chExt cx="946" cy="403"/>
              </a:xfrm>
            </p:grpSpPr>
            <p:sp>
              <p:nvSpPr>
                <p:cNvPr id="107537" name="Rectangle 17"/>
                <p:cNvSpPr>
                  <a:spLocks noChangeArrowheads="1"/>
                </p:cNvSpPr>
                <p:nvPr/>
              </p:nvSpPr>
              <p:spPr bwMode="auto">
                <a:xfrm>
                  <a:off x="2878" y="1209"/>
                  <a:ext cx="89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15</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07576" name="Rectangle 56"/>
                <p:cNvSpPr>
                  <a:spLocks noChangeArrowheads="1"/>
                </p:cNvSpPr>
                <p:nvPr/>
              </p:nvSpPr>
              <p:spPr bwMode="auto">
                <a:xfrm>
                  <a:off x="2850" y="1209"/>
                  <a:ext cx="94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07581" name="Group 61"/>
              <p:cNvGrpSpPr>
                <a:grpSpLocks/>
              </p:cNvGrpSpPr>
              <p:nvPr/>
            </p:nvGrpSpPr>
            <p:grpSpPr bwMode="auto">
              <a:xfrm>
                <a:off x="0" y="1612"/>
                <a:ext cx="989" cy="403"/>
                <a:chOff x="0" y="1612"/>
                <a:chExt cx="989" cy="403"/>
              </a:xfrm>
            </p:grpSpPr>
            <p:sp>
              <p:nvSpPr>
                <p:cNvPr id="107580" name="Rectangle 60"/>
                <p:cNvSpPr>
                  <a:spLocks noChangeArrowheads="1"/>
                </p:cNvSpPr>
                <p:nvPr/>
              </p:nvSpPr>
              <p:spPr bwMode="auto">
                <a:xfrm>
                  <a:off x="0" y="1612"/>
                  <a:ext cx="989"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07579" name="Group 59"/>
                <p:cNvGrpSpPr>
                  <a:grpSpLocks/>
                </p:cNvGrpSpPr>
                <p:nvPr/>
              </p:nvGrpSpPr>
              <p:grpSpPr bwMode="auto">
                <a:xfrm>
                  <a:off x="0" y="1612"/>
                  <a:ext cx="989" cy="403"/>
                  <a:chOff x="0" y="1612"/>
                  <a:chExt cx="989" cy="403"/>
                </a:xfrm>
              </p:grpSpPr>
              <p:sp>
                <p:nvSpPr>
                  <p:cNvPr id="107538" name="Rectangle 18"/>
                  <p:cNvSpPr>
                    <a:spLocks noChangeArrowheads="1"/>
                  </p:cNvSpPr>
                  <p:nvPr/>
                </p:nvSpPr>
                <p:spPr bwMode="auto">
                  <a:xfrm>
                    <a:off x="28" y="1612"/>
                    <a:ext cx="933" cy="403"/>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kumimoji="0" lang="es-MX" sz="1200">
                        <a:solidFill>
                          <a:schemeClr val="tx1"/>
                        </a:solidFill>
                        <a:effectLst/>
                        <a:latin typeface="Times New Roman" pitchFamily="18" charset="0"/>
                        <a:cs typeface="Times New Roman" pitchFamily="18" charset="0"/>
                      </a:rPr>
                      <a:t>Total</a:t>
                    </a:r>
                    <a:endParaRPr kumimoji="0" lang="es-AR" sz="1200">
                      <a:solidFill>
                        <a:schemeClr val="tx1"/>
                      </a:solidFill>
                      <a:effectLst/>
                      <a:latin typeface="Times New Roman" pitchFamily="18" charset="0"/>
                      <a:cs typeface="Times New Roman" pitchFamily="18" charset="0"/>
                    </a:endParaRPr>
                  </a:p>
                  <a:p>
                    <a:pPr algn="just"/>
                    <a:endParaRPr kumimoji="0" lang="es-AR" b="0">
                      <a:solidFill>
                        <a:schemeClr val="tx1"/>
                      </a:solidFill>
                      <a:effectLst/>
                      <a:latin typeface="Times New Roman" pitchFamily="18" charset="0"/>
                    </a:endParaRPr>
                  </a:p>
                </p:txBody>
              </p:sp>
              <p:sp>
                <p:nvSpPr>
                  <p:cNvPr id="107578" name="Rectangle 58"/>
                  <p:cNvSpPr>
                    <a:spLocks noChangeArrowheads="1"/>
                  </p:cNvSpPr>
                  <p:nvPr/>
                </p:nvSpPr>
                <p:spPr bwMode="auto">
                  <a:xfrm>
                    <a:off x="0" y="1612"/>
                    <a:ext cx="989"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07583" name="Group 63"/>
              <p:cNvGrpSpPr>
                <a:grpSpLocks/>
              </p:cNvGrpSpPr>
              <p:nvPr/>
            </p:nvGrpSpPr>
            <p:grpSpPr bwMode="auto">
              <a:xfrm>
                <a:off x="989" y="1612"/>
                <a:ext cx="977" cy="403"/>
                <a:chOff x="989" y="1612"/>
                <a:chExt cx="977" cy="403"/>
              </a:xfrm>
            </p:grpSpPr>
            <p:sp>
              <p:nvSpPr>
                <p:cNvPr id="107539" name="Rectangle 19"/>
                <p:cNvSpPr>
                  <a:spLocks noChangeArrowheads="1"/>
                </p:cNvSpPr>
                <p:nvPr/>
              </p:nvSpPr>
              <p:spPr bwMode="auto">
                <a:xfrm>
                  <a:off x="1017" y="1612"/>
                  <a:ext cx="921"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31</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07582" name="Rectangle 62"/>
                <p:cNvSpPr>
                  <a:spLocks noChangeArrowheads="1"/>
                </p:cNvSpPr>
                <p:nvPr/>
              </p:nvSpPr>
              <p:spPr bwMode="auto">
                <a:xfrm>
                  <a:off x="989" y="1612"/>
                  <a:ext cx="977"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07585" name="Group 65"/>
              <p:cNvGrpSpPr>
                <a:grpSpLocks/>
              </p:cNvGrpSpPr>
              <p:nvPr/>
            </p:nvGrpSpPr>
            <p:grpSpPr bwMode="auto">
              <a:xfrm>
                <a:off x="1966" y="1612"/>
                <a:ext cx="884" cy="403"/>
                <a:chOff x="1966" y="1612"/>
                <a:chExt cx="884" cy="403"/>
              </a:xfrm>
            </p:grpSpPr>
            <p:sp>
              <p:nvSpPr>
                <p:cNvPr id="107540" name="Rectangle 20"/>
                <p:cNvSpPr>
                  <a:spLocks noChangeArrowheads="1"/>
                </p:cNvSpPr>
                <p:nvPr/>
              </p:nvSpPr>
              <p:spPr bwMode="auto">
                <a:xfrm>
                  <a:off x="1994" y="1612"/>
                  <a:ext cx="82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8</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07584" name="Rectangle 64"/>
                <p:cNvSpPr>
                  <a:spLocks noChangeArrowheads="1"/>
                </p:cNvSpPr>
                <p:nvPr/>
              </p:nvSpPr>
              <p:spPr bwMode="auto">
                <a:xfrm>
                  <a:off x="1966" y="1612"/>
                  <a:ext cx="88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07587" name="Group 67"/>
              <p:cNvGrpSpPr>
                <a:grpSpLocks/>
              </p:cNvGrpSpPr>
              <p:nvPr/>
            </p:nvGrpSpPr>
            <p:grpSpPr bwMode="auto">
              <a:xfrm>
                <a:off x="2850" y="1612"/>
                <a:ext cx="946" cy="403"/>
                <a:chOff x="2850" y="1612"/>
                <a:chExt cx="946" cy="403"/>
              </a:xfrm>
            </p:grpSpPr>
            <p:sp>
              <p:nvSpPr>
                <p:cNvPr id="107541" name="Rectangle 21"/>
                <p:cNvSpPr>
                  <a:spLocks noChangeArrowheads="1"/>
                </p:cNvSpPr>
                <p:nvPr/>
              </p:nvSpPr>
              <p:spPr bwMode="auto">
                <a:xfrm>
                  <a:off x="2878" y="1612"/>
                  <a:ext cx="89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MX" sz="1200" b="0">
                      <a:solidFill>
                        <a:schemeClr val="tx1"/>
                      </a:solidFill>
                      <a:effectLst/>
                      <a:latin typeface="Times New Roman" pitchFamily="18" charset="0"/>
                      <a:cs typeface="Times New Roman" pitchFamily="18" charset="0"/>
                    </a:rPr>
                    <a:t>39</a:t>
                  </a:r>
                  <a:endParaRPr kumimoji="0" lang="es-AR" sz="1200" b="0">
                    <a:solidFill>
                      <a:schemeClr val="tx1"/>
                    </a:solidFill>
                    <a:effectLst/>
                    <a:latin typeface="Times New Roman" pitchFamily="18" charset="0"/>
                    <a:cs typeface="Times New Roman" pitchFamily="18" charset="0"/>
                  </a:endParaRPr>
                </a:p>
                <a:p>
                  <a:endParaRPr kumimoji="0" lang="es-AR" b="0">
                    <a:solidFill>
                      <a:schemeClr val="tx1"/>
                    </a:solidFill>
                    <a:effectLst/>
                    <a:latin typeface="Times New Roman" pitchFamily="18" charset="0"/>
                  </a:endParaRPr>
                </a:p>
              </p:txBody>
            </p:sp>
            <p:sp>
              <p:nvSpPr>
                <p:cNvPr id="107586" name="Rectangle 66"/>
                <p:cNvSpPr>
                  <a:spLocks noChangeArrowheads="1"/>
                </p:cNvSpPr>
                <p:nvPr/>
              </p:nvSpPr>
              <p:spPr bwMode="auto">
                <a:xfrm>
                  <a:off x="2850" y="1612"/>
                  <a:ext cx="94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sp>
          <p:nvSpPr>
            <p:cNvPr id="107589" name="Rectangle 69"/>
            <p:cNvSpPr>
              <a:spLocks noChangeArrowheads="1"/>
            </p:cNvSpPr>
            <p:nvPr/>
          </p:nvSpPr>
          <p:spPr bwMode="auto">
            <a:xfrm>
              <a:off x="-3" y="400"/>
              <a:ext cx="3802" cy="1618"/>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07591" name="Rectangle 71"/>
          <p:cNvSpPr>
            <a:spLocks noChangeArrowheads="1"/>
          </p:cNvSpPr>
          <p:nvPr/>
        </p:nvSpPr>
        <p:spPr bwMode="auto">
          <a:xfrm>
            <a:off x="3175" y="4711702"/>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0" lang="es-MX" sz="1200" b="0">
                <a:solidFill>
                  <a:schemeClr val="tx1"/>
                </a:solidFill>
                <a:effectLst/>
                <a:latin typeface="Times New Roman" pitchFamily="18" charset="0"/>
                <a:cs typeface="Times New Roman" pitchFamily="18" charset="0"/>
              </a:rPr>
              <a:t> </a:t>
            </a:r>
            <a:endParaRPr kumimoji="0" lang="es-AR" sz="1200" b="0">
              <a:solidFill>
                <a:schemeClr val="tx1"/>
              </a:solidFill>
              <a:effectLst/>
              <a:latin typeface="Times New Roman" pitchFamily="18" charset="0"/>
              <a:cs typeface="Times New Roman" pitchFamily="18" charset="0"/>
            </a:endParaRPr>
          </a:p>
          <a:p>
            <a:pPr algn="l"/>
            <a:endParaRPr kumimoji="0" lang="es-AR" b="0">
              <a:solidFill>
                <a:schemeClr val="tx1"/>
              </a:solidFill>
              <a:effectLst/>
              <a:latin typeface="Times New Roman" pitchFamily="18" charset="0"/>
            </a:endParaRPr>
          </a:p>
        </p:txBody>
      </p:sp>
      <p:graphicFrame>
        <p:nvGraphicFramePr>
          <p:cNvPr id="2" name="Object 72"/>
          <p:cNvGraphicFramePr>
            <a:graphicFrameLocks noChangeAspect="1"/>
          </p:cNvGraphicFramePr>
          <p:nvPr/>
        </p:nvGraphicFramePr>
        <p:xfrm>
          <a:off x="1803400" y="3632200"/>
          <a:ext cx="5994400" cy="27876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nodePh="1">
                                  <p:stCondLst>
                                    <p:cond delay="0"/>
                                  </p:stCondLst>
                                  <p:endCondLst>
                                    <p:cond evt="begin" delay="0">
                                      <p:tn val="5"/>
                                    </p:cond>
                                  </p:endCondLst>
                                  <p:childTnLst>
                                    <p:set>
                                      <p:cBhvr>
                                        <p:cTn id="6" dur="1" fill="hold">
                                          <p:stCondLst>
                                            <p:cond delay="0"/>
                                          </p:stCondLst>
                                        </p:cTn>
                                        <p:tgtEl>
                                          <p:spTgt spid="107523"/>
                                        </p:tgtEl>
                                        <p:attrNameLst>
                                          <p:attrName>style.visibility</p:attrName>
                                        </p:attrNameLst>
                                      </p:cBhvr>
                                      <p:to>
                                        <p:strVal val="visible"/>
                                      </p:to>
                                    </p:set>
                                    <p:animEffect transition="in" filter="blinds(vertical)">
                                      <p:cBhvr>
                                        <p:cTn id="7" dur="500"/>
                                        <p:tgtEl>
                                          <p:spTgt spid="107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7524"/>
                                        </p:tgtEl>
                                        <p:attrNameLst>
                                          <p:attrName>style.visibility</p:attrName>
                                        </p:attrNameLst>
                                      </p:cBhvr>
                                      <p:to>
                                        <p:strVal val="visible"/>
                                      </p:to>
                                    </p:set>
                                    <p:anim calcmode="lin" valueType="num">
                                      <p:cBhvr additive="base">
                                        <p:cTn id="12" dur="500" fill="hold"/>
                                        <p:tgtEl>
                                          <p:spTgt spid="107524"/>
                                        </p:tgtEl>
                                        <p:attrNameLst>
                                          <p:attrName>ppt_x</p:attrName>
                                        </p:attrNameLst>
                                      </p:cBhvr>
                                      <p:tavLst>
                                        <p:tav tm="0">
                                          <p:val>
                                            <p:strVal val="0-#ppt_w/2"/>
                                          </p:val>
                                        </p:tav>
                                        <p:tav tm="100000">
                                          <p:val>
                                            <p:strVal val="#ppt_x"/>
                                          </p:val>
                                        </p:tav>
                                      </p:tavLst>
                                    </p:anim>
                                    <p:anim calcmode="lin" valueType="num">
                                      <p:cBhvr additive="base">
                                        <p:cTn id="13" dur="500" fill="hold"/>
                                        <p:tgtEl>
                                          <p:spTgt spid="10752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07525"/>
                                        </p:tgtEl>
                                        <p:attrNameLst>
                                          <p:attrName>style.visibility</p:attrName>
                                        </p:attrNameLst>
                                      </p:cBhvr>
                                      <p:to>
                                        <p:strVal val="visible"/>
                                      </p:to>
                                    </p:set>
                                    <p:anim calcmode="lin" valueType="num">
                                      <p:cBhvr additive="base">
                                        <p:cTn id="18" dur="500" fill="hold"/>
                                        <p:tgtEl>
                                          <p:spTgt spid="107525"/>
                                        </p:tgtEl>
                                        <p:attrNameLst>
                                          <p:attrName>ppt_x</p:attrName>
                                        </p:attrNameLst>
                                      </p:cBhvr>
                                      <p:tavLst>
                                        <p:tav tm="0">
                                          <p:val>
                                            <p:strVal val="0-#ppt_w/2"/>
                                          </p:val>
                                        </p:tav>
                                        <p:tav tm="100000">
                                          <p:val>
                                            <p:strVal val="#ppt_x"/>
                                          </p:val>
                                        </p:tav>
                                      </p:tavLst>
                                    </p:anim>
                                    <p:anim calcmode="lin" valueType="num">
                                      <p:cBhvr additive="base">
                                        <p:cTn id="19" dur="500" fill="hold"/>
                                        <p:tgtEl>
                                          <p:spTgt spid="107525"/>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07591"/>
                                        </p:tgtEl>
                                        <p:attrNameLst>
                                          <p:attrName>style.visibility</p:attrName>
                                        </p:attrNameLst>
                                      </p:cBhvr>
                                      <p:to>
                                        <p:strVal val="visible"/>
                                      </p:to>
                                    </p:set>
                                    <p:anim calcmode="lin" valueType="num">
                                      <p:cBhvr additive="base">
                                        <p:cTn id="24" dur="500" fill="hold"/>
                                        <p:tgtEl>
                                          <p:spTgt spid="107591"/>
                                        </p:tgtEl>
                                        <p:attrNameLst>
                                          <p:attrName>ppt_x</p:attrName>
                                        </p:attrNameLst>
                                      </p:cBhvr>
                                      <p:tavLst>
                                        <p:tav tm="0">
                                          <p:val>
                                            <p:strVal val="0-#ppt_w/2"/>
                                          </p:val>
                                        </p:tav>
                                        <p:tav tm="100000">
                                          <p:val>
                                            <p:strVal val="#ppt_x"/>
                                          </p:val>
                                        </p:tav>
                                      </p:tavLst>
                                    </p:anim>
                                    <p:anim calcmode="lin" valueType="num">
                                      <p:cBhvr additive="base">
                                        <p:cTn id="25" dur="500" fill="hold"/>
                                        <p:tgtEl>
                                          <p:spTgt spid="10759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107590"/>
                                        </p:tgtEl>
                                        <p:attrNameLst>
                                          <p:attrName>style.visibility</p:attrName>
                                        </p:attrNameLst>
                                      </p:cBhvr>
                                      <p:to>
                                        <p:strVal val="visible"/>
                                      </p:to>
                                    </p:set>
                                    <p:anim calcmode="lin" valueType="num">
                                      <p:cBhvr additive="base">
                                        <p:cTn id="30" dur="500" fill="hold"/>
                                        <p:tgtEl>
                                          <p:spTgt spid="107590"/>
                                        </p:tgtEl>
                                        <p:attrNameLst>
                                          <p:attrName>ppt_x</p:attrName>
                                        </p:attrNameLst>
                                      </p:cBhvr>
                                      <p:tavLst>
                                        <p:tav tm="0">
                                          <p:val>
                                            <p:strVal val="0-#ppt_w/2"/>
                                          </p:val>
                                        </p:tav>
                                        <p:tav tm="100000">
                                          <p:val>
                                            <p:strVal val="#ppt_x"/>
                                          </p:val>
                                        </p:tav>
                                      </p:tavLst>
                                    </p:anim>
                                    <p:anim calcmode="lin" valueType="num">
                                      <p:cBhvr additive="base">
                                        <p:cTn id="31" dur="500" fill="hold"/>
                                        <p:tgtEl>
                                          <p:spTgt spid="107590"/>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0-#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animBg="1"/>
      <p:bldP spid="107524" grpId="0" autoUpdateAnimBg="0"/>
      <p:bldP spid="107525" grpId="0" autoUpdateAnimBg="0"/>
      <p:bldP spid="107591" grpId="0" autoUpdateAnimBg="0"/>
      <p:bldGraphic spid="2"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434" name="Object 2"/>
          <p:cNvGraphicFramePr>
            <a:graphicFrameLocks noChangeAspect="1"/>
          </p:cNvGraphicFramePr>
          <p:nvPr/>
        </p:nvGraphicFramePr>
        <p:xfrm>
          <a:off x="1981200" y="228600"/>
          <a:ext cx="6324600" cy="6324600"/>
        </p:xfrm>
        <a:graphic>
          <a:graphicData uri="http://schemas.openxmlformats.org/presentationml/2006/ole">
            <mc:AlternateContent xmlns:mc="http://schemas.openxmlformats.org/markup-compatibility/2006">
              <mc:Choice xmlns:v="urn:schemas-microsoft-com:vml" Requires="v">
                <p:oleObj spid="_x0000_s146442" name="CorelDRAW" r:id="rId3" imgW="6524280" imgH="9581400" progId="CorelDRAW.Graphic.10">
                  <p:embed/>
                </p:oleObj>
              </mc:Choice>
              <mc:Fallback>
                <p:oleObj name="CorelDRAW" r:id="rId3" imgW="6524280" imgH="9581400" progId="CorelDRAW.Graphic.1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28600"/>
                        <a:ext cx="63246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a:buClr>
                <a:schemeClr val="hlink"/>
              </a:buClr>
              <a:buFont typeface="Wingdings" pitchFamily="2" charset="2"/>
              <a:buChar char="§"/>
            </a:pPr>
            <a:r>
              <a:rPr lang="es-AR" sz="2400">
                <a:solidFill>
                  <a:schemeClr val="tx1"/>
                </a:solidFill>
                <a:cs typeface="Times New Roman" pitchFamily="18" charset="0"/>
              </a:rPr>
              <a:t>   </a:t>
            </a:r>
            <a:r>
              <a:rPr lang="es-ES" sz="2400">
                <a:solidFill>
                  <a:schemeClr val="tx1"/>
                </a:solidFill>
                <a:cs typeface="Times New Roman" pitchFamily="18" charset="0"/>
              </a:rPr>
              <a:t>Recuperación de experiencias</a:t>
            </a:r>
            <a:r>
              <a:rPr lang="es-ES" sz="2400"/>
              <a:t> </a:t>
            </a:r>
          </a:p>
        </p:txBody>
      </p:sp>
      <p:sp>
        <p:nvSpPr>
          <p:cNvPr id="164867" name="Rectangle 3"/>
          <p:cNvSpPr>
            <a:spLocks noGrp="1" noChangeArrowheads="1"/>
          </p:cNvSpPr>
          <p:nvPr>
            <p:ph type="body" idx="1"/>
          </p:nvPr>
        </p:nvSpPr>
        <p:spPr/>
        <p:txBody>
          <a:bodyPr/>
          <a:lstStyle/>
          <a:p>
            <a:pPr algn="just"/>
            <a:r>
              <a:rPr lang="es-AR" sz="1600">
                <a:cs typeface="Times New Roman" pitchFamily="18" charset="0"/>
              </a:rPr>
              <a:t>A partir de la articulación con otras instituciones, se comenzó a intercambiar </a:t>
            </a:r>
          </a:p>
          <a:p>
            <a:pPr algn="just"/>
            <a:r>
              <a:rPr lang="es-AR" sz="1600">
                <a:cs typeface="Times New Roman" pitchFamily="18" charset="0"/>
              </a:rPr>
              <a:t>experiencias de trabajo que han enriquecido la tarea y han permitido pensar en la </a:t>
            </a:r>
          </a:p>
          <a:p>
            <a:pPr algn="just"/>
            <a:r>
              <a:rPr lang="es-AR" sz="1600">
                <a:cs typeface="Times New Roman" pitchFamily="18" charset="0"/>
              </a:rPr>
              <a:t>realización de acciones compartidas.</a:t>
            </a:r>
          </a:p>
          <a:p>
            <a:pPr algn="just"/>
            <a:endParaRPr lang="es-ES" sz="1600">
              <a:cs typeface="Times New Roman" pitchFamily="18" charset="0"/>
            </a:endParaRPr>
          </a:p>
          <a:p>
            <a:pPr algn="just"/>
            <a:r>
              <a:rPr lang="es-AR" sz="1600">
                <a:cs typeface="Times New Roman" pitchFamily="18" charset="0"/>
              </a:rPr>
              <a:t>Mediante el encuentro de las historias de cada lugar con sus objetivos, intereses, </a:t>
            </a:r>
          </a:p>
          <a:p>
            <a:pPr algn="just"/>
            <a:r>
              <a:rPr lang="es-AR" sz="1600">
                <a:cs typeface="Times New Roman" pitchFamily="18" charset="0"/>
              </a:rPr>
              <a:t>dificultades y logros, nos encontramos construyendo una historia común, siendo un </a:t>
            </a:r>
          </a:p>
          <a:p>
            <a:pPr algn="just"/>
            <a:r>
              <a:rPr lang="es-AR" sz="1600">
                <a:cs typeface="Times New Roman" pitchFamily="18" charset="0"/>
              </a:rPr>
              <a:t>proceso que se inició y se fortaleció a medida que continuaron los intercambios </a:t>
            </a:r>
          </a:p>
          <a:p>
            <a:pPr algn="just"/>
            <a:r>
              <a:rPr lang="es-AR" sz="1600">
                <a:cs typeface="Times New Roman" pitchFamily="18" charset="0"/>
              </a:rPr>
              <a:t>entre las distintas experiencias en la comunidad. </a:t>
            </a:r>
            <a:endParaRPr lang="es-ES" sz="1600">
              <a:cs typeface="Times New Roman" pitchFamily="18" charset="0"/>
            </a:endParaRPr>
          </a:p>
          <a:p>
            <a:endParaRPr lang="es-ES" sz="16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Effect transition="in" filter="strips(downLeft)">
                                      <p:cBhvr>
                                        <p:cTn id="7" dur="500"/>
                                        <p:tgtEl>
                                          <p:spTgt spid="164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64867"/>
                                        </p:tgtEl>
                                        <p:attrNameLst>
                                          <p:attrName>style.visibility</p:attrName>
                                        </p:attrNameLst>
                                      </p:cBhvr>
                                      <p:to>
                                        <p:strVal val="visible"/>
                                      </p:to>
                                    </p:set>
                                    <p:animEffect transition="in" filter="strips(downLeft)">
                                      <p:cBhvr>
                                        <p:cTn id="12"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autoUpdateAnimBg="0"/>
      <p:bldP spid="16486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2" name="Object 2"/>
          <p:cNvGraphicFramePr>
            <a:graphicFrameLocks noChangeAspect="1"/>
          </p:cNvGraphicFramePr>
          <p:nvPr/>
        </p:nvGraphicFramePr>
        <p:xfrm flipH="1">
          <a:off x="1676400" y="304800"/>
          <a:ext cx="6858000" cy="5932488"/>
        </p:xfrm>
        <a:graphic>
          <a:graphicData uri="http://schemas.openxmlformats.org/presentationml/2006/ole">
            <mc:AlternateContent xmlns:mc="http://schemas.openxmlformats.org/markup-compatibility/2006">
              <mc:Choice xmlns:v="urn:schemas-microsoft-com:vml" Requires="v">
                <p:oleObj spid="_x0000_s148490" name="CorelDRAW" r:id="rId3" imgW="10303200" imgH="7051320" progId="CorelDRAW.Graphic.10">
                  <p:embed/>
                </p:oleObj>
              </mc:Choice>
              <mc:Fallback>
                <p:oleObj name="CorelDRAW" r:id="rId3" imgW="10303200" imgH="7051320" progId="CorelDRAW.Graphic.1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76400" y="304800"/>
                        <a:ext cx="6858000" cy="593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458" name="Object 2"/>
          <p:cNvGraphicFramePr>
            <a:graphicFrameLocks noChangeAspect="1"/>
          </p:cNvGraphicFramePr>
          <p:nvPr/>
        </p:nvGraphicFramePr>
        <p:xfrm>
          <a:off x="2057400" y="374650"/>
          <a:ext cx="6019800" cy="5797550"/>
        </p:xfrm>
        <a:graphic>
          <a:graphicData uri="http://schemas.openxmlformats.org/presentationml/2006/ole">
            <mc:AlternateContent xmlns:mc="http://schemas.openxmlformats.org/markup-compatibility/2006">
              <mc:Choice xmlns:v="urn:schemas-microsoft-com:vml" Requires="v">
                <p:oleObj spid="_x0000_s147466" name="CorelDRAW" r:id="rId3" imgW="10129680" imgH="6661080" progId="CorelDRAW.Graphic.10">
                  <p:embed/>
                </p:oleObj>
              </mc:Choice>
              <mc:Fallback>
                <p:oleObj name="CorelDRAW" r:id="rId3" imgW="10129680" imgH="6661080" progId="CorelDRAW.Graphic.1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74650"/>
                        <a:ext cx="6019800" cy="579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s-AR" sz="2000" b="1">
                <a:cs typeface="Times New Roman" pitchFamily="18" charset="0"/>
              </a:rPr>
              <a:t>EVALUACIÓN DEL PROYECTO</a:t>
            </a:r>
            <a:r>
              <a:rPr lang="es-AR" sz="2000">
                <a:cs typeface="Times New Roman" pitchFamily="18" charset="0"/>
              </a:rPr>
              <a:t/>
            </a:r>
            <a:br>
              <a:rPr lang="es-AR" sz="2000">
                <a:cs typeface="Times New Roman" pitchFamily="18" charset="0"/>
              </a:rPr>
            </a:br>
            <a:endParaRPr lang="es-ES" sz="2000">
              <a:cs typeface="Times New Roman" pitchFamily="18" charset="0"/>
            </a:endParaRPr>
          </a:p>
        </p:txBody>
      </p:sp>
      <p:sp>
        <p:nvSpPr>
          <p:cNvPr id="149507" name="Rectangle 3"/>
          <p:cNvSpPr>
            <a:spLocks noGrp="1" noChangeArrowheads="1"/>
          </p:cNvSpPr>
          <p:nvPr>
            <p:ph type="body" idx="1"/>
          </p:nvPr>
        </p:nvSpPr>
        <p:spPr>
          <a:xfrm>
            <a:off x="1173163" y="1676400"/>
            <a:ext cx="7772400" cy="4419600"/>
          </a:xfrm>
        </p:spPr>
        <p:txBody>
          <a:bodyPr/>
          <a:lstStyle/>
          <a:p>
            <a:endParaRPr lang="es-AR" sz="1400">
              <a:cs typeface="Times New Roman" pitchFamily="18" charset="0"/>
            </a:endParaRPr>
          </a:p>
          <a:p>
            <a:pPr>
              <a:buFont typeface="Monotype Sorts" pitchFamily="2" charset="2"/>
              <a:buChar char="n"/>
            </a:pPr>
            <a:r>
              <a:rPr lang="es-AR" sz="1400" b="1" u="sng">
                <a:cs typeface="Times New Roman" pitchFamily="18" charset="0"/>
              </a:rPr>
              <a:t>Reuniones grupales</a:t>
            </a:r>
          </a:p>
          <a:p>
            <a:endParaRPr lang="es-AR" sz="1400">
              <a:cs typeface="Times New Roman" pitchFamily="18" charset="0"/>
            </a:endParaRPr>
          </a:p>
          <a:p>
            <a:pPr algn="just"/>
            <a:r>
              <a:rPr lang="es-AR" sz="1400">
                <a:cs typeface="Times New Roman" pitchFamily="18" charset="0"/>
              </a:rPr>
              <a:t>       En el período de ejecución del proyecto se han efectuado 48 reuniones totales, divididas en una frecuencia semanal, de mujeres convocadas alrededor de la tarea del tejido. </a:t>
            </a:r>
          </a:p>
          <a:p>
            <a:pPr algn="just"/>
            <a:r>
              <a:rPr lang="es-AR" sz="1400">
                <a:cs typeface="Times New Roman" pitchFamily="18" charset="0"/>
              </a:rPr>
              <a:t> </a:t>
            </a:r>
          </a:p>
          <a:p>
            <a:pPr algn="just"/>
            <a:r>
              <a:rPr lang="es-AR" sz="1400">
                <a:cs typeface="Times New Roman" pitchFamily="18" charset="0"/>
              </a:rPr>
              <a:t>       Se había previsto la realización de una reunión por semana durante 15 meses de desarrollo del proyecto, es decir que se estimó un total de 60 encuentros con las mujeres, de los cuales se efectuaron 48 reuniones,  alcanzando el </a:t>
            </a:r>
            <a:r>
              <a:rPr lang="es-AR" sz="1400" b="1">
                <a:cs typeface="Times New Roman" pitchFamily="18" charset="0"/>
              </a:rPr>
              <a:t>80 %</a:t>
            </a:r>
            <a:r>
              <a:rPr lang="es-AR" sz="1400">
                <a:cs typeface="Times New Roman" pitchFamily="18" charset="0"/>
              </a:rPr>
              <a:t> de encuentros realizados.</a:t>
            </a:r>
          </a:p>
          <a:p>
            <a:r>
              <a:rPr lang="es-AR" sz="1400">
                <a:cs typeface="Times New Roman" pitchFamily="18" charset="0"/>
              </a:rPr>
              <a:t> </a:t>
            </a:r>
          </a:p>
          <a:p>
            <a:r>
              <a:rPr lang="es-ES" sz="1400"/>
              <a:t/>
            </a:r>
            <a:br>
              <a:rPr lang="es-ES" sz="1400"/>
            </a:br>
            <a:r>
              <a:rPr lang="es-ES_tradnl" sz="1400">
                <a:cs typeface="Times New Roman" pitchFamily="18" charset="0"/>
              </a:rPr>
              <a:t>No se han incorporado los meses de Enero y Febrero de 2007 dado que en ese período se suspendió la actividad </a:t>
            </a:r>
          </a:p>
          <a:p>
            <a:endParaRPr lang="es-E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 calcmode="lin" valueType="num">
                                      <p:cBhvr additive="base">
                                        <p:cTn id="7" dur="500" fill="hold"/>
                                        <p:tgtEl>
                                          <p:spTgt spid="149506"/>
                                        </p:tgtEl>
                                        <p:attrNameLst>
                                          <p:attrName>ppt_x</p:attrName>
                                        </p:attrNameLst>
                                      </p:cBhvr>
                                      <p:tavLst>
                                        <p:tav tm="0">
                                          <p:val>
                                            <p:strVal val="0-#ppt_w/2"/>
                                          </p:val>
                                        </p:tav>
                                        <p:tav tm="100000">
                                          <p:val>
                                            <p:strVal val="#ppt_x"/>
                                          </p:val>
                                        </p:tav>
                                      </p:tavLst>
                                    </p:anim>
                                    <p:anim calcmode="lin" valueType="num">
                                      <p:cBhvr additive="base">
                                        <p:cTn id="8" dur="500" fill="hold"/>
                                        <p:tgtEl>
                                          <p:spTgt spid="1495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9507"/>
                                        </p:tgtEl>
                                        <p:attrNameLst>
                                          <p:attrName>style.visibility</p:attrName>
                                        </p:attrNameLst>
                                      </p:cBhvr>
                                      <p:to>
                                        <p:strVal val="visible"/>
                                      </p:to>
                                    </p:set>
                                    <p:anim calcmode="lin" valueType="num">
                                      <p:cBhvr additive="base">
                                        <p:cTn id="13" dur="500" fill="hold"/>
                                        <p:tgtEl>
                                          <p:spTgt spid="149507"/>
                                        </p:tgtEl>
                                        <p:attrNameLst>
                                          <p:attrName>ppt_x</p:attrName>
                                        </p:attrNameLst>
                                      </p:cBhvr>
                                      <p:tavLst>
                                        <p:tav tm="0">
                                          <p:val>
                                            <p:strVal val="0-#ppt_w/2"/>
                                          </p:val>
                                        </p:tav>
                                        <p:tav tm="100000">
                                          <p:val>
                                            <p:strVal val="#ppt_x"/>
                                          </p:val>
                                        </p:tav>
                                      </p:tavLst>
                                    </p:anim>
                                    <p:anim calcmode="lin" valueType="num">
                                      <p:cBhvr additive="base">
                                        <p:cTn id="14" dur="500" fill="hold"/>
                                        <p:tgtEl>
                                          <p:spTgt spid="1495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07"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524000" y="609600"/>
            <a:ext cx="55626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buClr>
                <a:schemeClr val="accent1"/>
              </a:buClr>
              <a:buFont typeface="Wingdings" pitchFamily="2" charset="2"/>
              <a:buChar char="§"/>
            </a:pPr>
            <a:r>
              <a:rPr lang="es-AR" sz="1400">
                <a:solidFill>
                  <a:schemeClr val="tx1"/>
                </a:solidFill>
                <a:effectLst/>
                <a:latin typeface="Arial" charset="0"/>
                <a:cs typeface="Times New Roman" pitchFamily="18" charset="0"/>
              </a:rPr>
              <a:t>     </a:t>
            </a:r>
            <a:r>
              <a:rPr lang="es-AR" sz="1400" u="sng">
                <a:solidFill>
                  <a:schemeClr val="tx1"/>
                </a:solidFill>
                <a:effectLst/>
                <a:latin typeface="Arial" charset="0"/>
                <a:cs typeface="Times New Roman" pitchFamily="18" charset="0"/>
              </a:rPr>
              <a:t>Participacion de mujeres</a:t>
            </a:r>
          </a:p>
          <a:p>
            <a:pPr algn="l">
              <a:buClr>
                <a:schemeClr val="accent1"/>
              </a:buClr>
              <a:buFont typeface="Wingdings" pitchFamily="2" charset="2"/>
              <a:buNone/>
            </a:pPr>
            <a:endParaRPr lang="es-AR" sz="1400" u="sng">
              <a:solidFill>
                <a:schemeClr val="tx1"/>
              </a:solidFill>
              <a:effectLst/>
              <a:latin typeface="Arial" charset="0"/>
              <a:cs typeface="Times New Roman" pitchFamily="18" charset="0"/>
            </a:endParaRPr>
          </a:p>
          <a:p>
            <a:pPr algn="l">
              <a:buClr>
                <a:schemeClr val="accent1"/>
              </a:buClr>
              <a:buFont typeface="Wingdings" pitchFamily="2" charset="2"/>
              <a:buNone/>
            </a:pPr>
            <a:endParaRPr lang="es-AR" sz="1400">
              <a:solidFill>
                <a:schemeClr val="tx1"/>
              </a:solidFill>
              <a:effectLst/>
              <a:latin typeface="Arial" charset="0"/>
              <a:cs typeface="Times New Roman" pitchFamily="18" charset="0"/>
            </a:endParaRPr>
          </a:p>
          <a:p>
            <a:pPr algn="l">
              <a:buClr>
                <a:schemeClr val="tx1"/>
              </a:buClr>
              <a:buFont typeface="Wingdings" pitchFamily="2" charset="2"/>
              <a:buChar char="Ø"/>
            </a:pPr>
            <a:r>
              <a:rPr lang="es-AR" sz="1400">
                <a:solidFill>
                  <a:schemeClr val="tx1"/>
                </a:solidFill>
                <a:effectLst/>
                <a:latin typeface="Times New Roman" pitchFamily="18" charset="0"/>
                <a:cs typeface="Times New Roman" pitchFamily="18" charset="0"/>
              </a:rPr>
              <a:t> </a:t>
            </a:r>
            <a:r>
              <a:rPr lang="es-AR" sz="1200">
                <a:solidFill>
                  <a:schemeClr val="tx1"/>
                </a:solidFill>
                <a:effectLst/>
                <a:latin typeface="Arial" charset="0"/>
                <a:cs typeface="Times New Roman" pitchFamily="18" charset="0"/>
              </a:rPr>
              <a:t>Número de mujeres que se integraron al proyecto</a:t>
            </a:r>
          </a:p>
          <a:p>
            <a:pPr algn="l">
              <a:buClr>
                <a:schemeClr val="tx1"/>
              </a:buClr>
              <a:buFont typeface="Wingdings" pitchFamily="2" charset="2"/>
              <a:buChar char="Ø"/>
            </a:pPr>
            <a:endParaRPr lang="es-AR" sz="1200">
              <a:solidFill>
                <a:schemeClr val="tx1"/>
              </a:solidFill>
              <a:effectLst/>
              <a:latin typeface="Arial" charset="0"/>
              <a:cs typeface="Times New Roman" pitchFamily="18" charset="0"/>
            </a:endParaRPr>
          </a:p>
        </p:txBody>
      </p:sp>
      <p:sp>
        <p:nvSpPr>
          <p:cNvPr id="151556" name="Rectangle 4"/>
          <p:cNvSpPr>
            <a:spLocks noChangeArrowheads="1"/>
          </p:cNvSpPr>
          <p:nvPr/>
        </p:nvSpPr>
        <p:spPr bwMode="auto">
          <a:xfrm>
            <a:off x="1485900" y="1543050"/>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s-AR"/>
          </a:p>
        </p:txBody>
      </p:sp>
      <p:graphicFrame>
        <p:nvGraphicFramePr>
          <p:cNvPr id="2" name="Object 3"/>
          <p:cNvGraphicFramePr>
            <a:graphicFrameLocks noChangeAspect="1"/>
          </p:cNvGraphicFramePr>
          <p:nvPr/>
        </p:nvGraphicFramePr>
        <p:xfrm>
          <a:off x="1536701" y="1879601"/>
          <a:ext cx="6489700" cy="404812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1554"/>
                                        </p:tgtEl>
                                        <p:attrNameLst>
                                          <p:attrName>style.visibility</p:attrName>
                                        </p:attrNameLst>
                                      </p:cBhvr>
                                      <p:to>
                                        <p:strVal val="visible"/>
                                      </p:to>
                                    </p:set>
                                    <p:anim calcmode="lin" valueType="num">
                                      <p:cBhvr additive="base">
                                        <p:cTn id="7" dur="500" fill="hold"/>
                                        <p:tgtEl>
                                          <p:spTgt spid="151554"/>
                                        </p:tgtEl>
                                        <p:attrNameLst>
                                          <p:attrName>ppt_x</p:attrName>
                                        </p:attrNameLst>
                                      </p:cBhvr>
                                      <p:tavLst>
                                        <p:tav tm="0">
                                          <p:val>
                                            <p:strVal val="0-#ppt_w/2"/>
                                          </p:val>
                                        </p:tav>
                                        <p:tav tm="100000">
                                          <p:val>
                                            <p:strVal val="#ppt_x"/>
                                          </p:val>
                                        </p:tav>
                                      </p:tavLst>
                                    </p:anim>
                                    <p:anim calcmode="lin" valueType="num">
                                      <p:cBhvr additive="base">
                                        <p:cTn id="8" dur="500" fill="hold"/>
                                        <p:tgtEl>
                                          <p:spTgt spid="15155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51556"/>
                                        </p:tgtEl>
                                        <p:attrNameLst>
                                          <p:attrName>style.visibility</p:attrName>
                                        </p:attrNameLst>
                                      </p:cBhvr>
                                      <p:to>
                                        <p:strVal val="visible"/>
                                      </p:to>
                                    </p:set>
                                    <p:anim calcmode="lin" valueType="num">
                                      <p:cBhvr additive="base">
                                        <p:cTn id="13" dur="500" fill="hold"/>
                                        <p:tgtEl>
                                          <p:spTgt spid="151556"/>
                                        </p:tgtEl>
                                        <p:attrNameLst>
                                          <p:attrName>ppt_x</p:attrName>
                                        </p:attrNameLst>
                                      </p:cBhvr>
                                      <p:tavLst>
                                        <p:tav tm="0">
                                          <p:val>
                                            <p:strVal val="0-#ppt_w/2"/>
                                          </p:val>
                                        </p:tav>
                                        <p:tav tm="100000">
                                          <p:val>
                                            <p:strVal val="#ppt_x"/>
                                          </p:val>
                                        </p:tav>
                                      </p:tavLst>
                                    </p:anim>
                                    <p:anim calcmode="lin" valueType="num">
                                      <p:cBhvr additive="base">
                                        <p:cTn id="14" dur="500" fill="hold"/>
                                        <p:tgtEl>
                                          <p:spTgt spid="15155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Righ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autoUpdateAnimBg="0"/>
      <p:bldP spid="151556" grpId="0" animBg="1"/>
      <p:bldGraphic spid="2"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3"/>
          <p:cNvSpPr>
            <a:spLocks noChangeArrowheads="1"/>
          </p:cNvSpPr>
          <p:nvPr/>
        </p:nvSpPr>
        <p:spPr bwMode="auto">
          <a:xfrm>
            <a:off x="1581151" y="1485900"/>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s-AR"/>
          </a:p>
        </p:txBody>
      </p:sp>
      <p:graphicFrame>
        <p:nvGraphicFramePr>
          <p:cNvPr id="2" name="Object 2"/>
          <p:cNvGraphicFramePr>
            <a:graphicFrameLocks noChangeAspect="1"/>
          </p:cNvGraphicFramePr>
          <p:nvPr/>
        </p:nvGraphicFramePr>
        <p:xfrm>
          <a:off x="1346200" y="1679575"/>
          <a:ext cx="7137400" cy="4421188"/>
        </p:xfrm>
        <a:graphic>
          <a:graphicData uri="http://schemas.openxmlformats.org/drawingml/2006/chart">
            <c:chart xmlns:c="http://schemas.openxmlformats.org/drawingml/2006/chart" xmlns:r="http://schemas.openxmlformats.org/officeDocument/2006/relationships" r:id="rId2"/>
          </a:graphicData>
        </a:graphic>
      </p:graphicFrame>
      <p:sp>
        <p:nvSpPr>
          <p:cNvPr id="152580" name="Rectangle 4"/>
          <p:cNvSpPr>
            <a:spLocks noChangeArrowheads="1"/>
          </p:cNvSpPr>
          <p:nvPr/>
        </p:nvSpPr>
        <p:spPr bwMode="auto">
          <a:xfrm>
            <a:off x="1143000" y="762001"/>
            <a:ext cx="7696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tabLst>
                <a:tab pos="457200" algn="l"/>
              </a:tabLst>
            </a:pPr>
            <a:r>
              <a:rPr kumimoji="0" lang="es-AR" sz="1200" b="0">
                <a:solidFill>
                  <a:schemeClr val="tx1"/>
                </a:solidFill>
                <a:effectLst/>
                <a:latin typeface="Wingdings" pitchFamily="2" charset="2"/>
                <a:cs typeface="Times New Roman" pitchFamily="18" charset="0"/>
              </a:rPr>
              <a:t>Ø</a:t>
            </a:r>
            <a:r>
              <a:rPr kumimoji="0" lang="es-AR" sz="700" b="0">
                <a:solidFill>
                  <a:schemeClr val="tx1"/>
                </a:solidFill>
                <a:effectLst/>
                <a:latin typeface="Times New Roman" pitchFamily="18" charset="0"/>
                <a:cs typeface="Times New Roman" pitchFamily="18" charset="0"/>
              </a:rPr>
              <a:t>      </a:t>
            </a:r>
            <a:r>
              <a:rPr kumimoji="0" lang="es-AR" sz="1400">
                <a:solidFill>
                  <a:schemeClr val="tx1"/>
                </a:solidFill>
                <a:effectLst/>
                <a:latin typeface="Arial" charset="0"/>
                <a:cs typeface="Times New Roman" pitchFamily="18" charset="0"/>
              </a:rPr>
              <a:t>Continuidad de las participantes durante la implementación del proyecto</a:t>
            </a:r>
          </a:p>
          <a:p>
            <a:pPr algn="l">
              <a:tabLst>
                <a:tab pos="457200" algn="l"/>
              </a:tabLst>
            </a:pPr>
            <a:r>
              <a:rPr kumimoji="0" lang="es-AR" sz="1400" b="0">
                <a:solidFill>
                  <a:schemeClr val="tx1"/>
                </a:solidFill>
                <a:effectLst/>
                <a:latin typeface="Arial" charset="0"/>
                <a:cs typeface="Times New Roman" pitchFamily="18" charset="0"/>
              </a:rPr>
              <a:t> </a:t>
            </a:r>
          </a:p>
          <a:p>
            <a:pPr algn="l">
              <a:tabLst>
                <a:tab pos="457200" algn="l"/>
              </a:tabLst>
            </a:pPr>
            <a:endParaRPr kumimoji="0" lang="es-AR" sz="1400" b="0">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2580"/>
                                        </p:tgtEl>
                                        <p:attrNameLst>
                                          <p:attrName>style.visibility</p:attrName>
                                        </p:attrNameLst>
                                      </p:cBhvr>
                                      <p:to>
                                        <p:strVal val="visible"/>
                                      </p:to>
                                    </p:set>
                                    <p:anim calcmode="lin" valueType="num">
                                      <p:cBhvr additive="base">
                                        <p:cTn id="7" dur="500" fill="hold"/>
                                        <p:tgtEl>
                                          <p:spTgt spid="152580"/>
                                        </p:tgtEl>
                                        <p:attrNameLst>
                                          <p:attrName>ppt_x</p:attrName>
                                        </p:attrNameLst>
                                      </p:cBhvr>
                                      <p:tavLst>
                                        <p:tav tm="0">
                                          <p:val>
                                            <p:strVal val="0-#ppt_w/2"/>
                                          </p:val>
                                        </p:tav>
                                        <p:tav tm="100000">
                                          <p:val>
                                            <p:strVal val="#ppt_x"/>
                                          </p:val>
                                        </p:tav>
                                      </p:tavLst>
                                    </p:anim>
                                    <p:anim calcmode="lin" valueType="num">
                                      <p:cBhvr additive="base">
                                        <p:cTn id="8" dur="500" fill="hold"/>
                                        <p:tgtEl>
                                          <p:spTgt spid="1525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52579"/>
                                        </p:tgtEl>
                                        <p:attrNameLst>
                                          <p:attrName>style.visibility</p:attrName>
                                        </p:attrNameLst>
                                      </p:cBhvr>
                                      <p:to>
                                        <p:strVal val="visible"/>
                                      </p:to>
                                    </p:set>
                                    <p:anim calcmode="lin" valueType="num">
                                      <p:cBhvr additive="base">
                                        <p:cTn id="13" dur="500" fill="hold"/>
                                        <p:tgtEl>
                                          <p:spTgt spid="152579"/>
                                        </p:tgtEl>
                                        <p:attrNameLst>
                                          <p:attrName>ppt_x</p:attrName>
                                        </p:attrNameLst>
                                      </p:cBhvr>
                                      <p:tavLst>
                                        <p:tav tm="0">
                                          <p:val>
                                            <p:strVal val="0-#ppt_w/2"/>
                                          </p:val>
                                        </p:tav>
                                        <p:tav tm="100000">
                                          <p:val>
                                            <p:strVal val="#ppt_x"/>
                                          </p:val>
                                        </p:tav>
                                      </p:tavLst>
                                    </p:anim>
                                    <p:anim calcmode="lin" valueType="num">
                                      <p:cBhvr additive="base">
                                        <p:cTn id="14" dur="500" fill="hold"/>
                                        <p:tgtEl>
                                          <p:spTgt spid="15257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animBg="1"/>
      <p:bldGraphic spid="2" grpId="0">
        <p:bldAsOne/>
      </p:bldGraphic>
      <p:bldP spid="152580"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1173163" y="838200"/>
            <a:ext cx="7772400" cy="1219200"/>
          </a:xfrm>
        </p:spPr>
        <p:txBody>
          <a:bodyPr/>
          <a:lstStyle/>
          <a:p>
            <a:pPr>
              <a:buClr>
                <a:schemeClr val="accent1"/>
              </a:buClr>
              <a:buFont typeface="Wingdings" pitchFamily="2" charset="2"/>
              <a:buChar char="§"/>
            </a:pPr>
            <a:r>
              <a:rPr lang="es-AR" sz="1600" b="1">
                <a:solidFill>
                  <a:schemeClr val="tx1"/>
                </a:solidFill>
                <a:latin typeface="Arial" charset="0"/>
                <a:cs typeface="Times New Roman" pitchFamily="18" charset="0"/>
              </a:rPr>
              <a:t>   </a:t>
            </a:r>
            <a:r>
              <a:rPr lang="es-AR" sz="1600" b="1" u="sng">
                <a:solidFill>
                  <a:schemeClr val="tx1"/>
                </a:solidFill>
                <a:latin typeface="Arial" charset="0"/>
                <a:cs typeface="Times New Roman" pitchFamily="18" charset="0"/>
              </a:rPr>
              <a:t>Participación de organizaciones e instituciones barriales</a:t>
            </a:r>
            <a:br>
              <a:rPr lang="es-AR" sz="1600" b="1" u="sng">
                <a:solidFill>
                  <a:schemeClr val="tx1"/>
                </a:solidFill>
                <a:latin typeface="Arial" charset="0"/>
                <a:cs typeface="Times New Roman" pitchFamily="18" charset="0"/>
              </a:rPr>
            </a:br>
            <a:endParaRPr lang="es-ES" sz="1600" b="1" u="sng">
              <a:solidFill>
                <a:schemeClr val="tx1"/>
              </a:solidFill>
              <a:latin typeface="Arial" charset="0"/>
              <a:cs typeface="Times New Roman" pitchFamily="18" charset="0"/>
            </a:endParaRPr>
          </a:p>
        </p:txBody>
      </p:sp>
      <p:sp>
        <p:nvSpPr>
          <p:cNvPr id="154627" name="Rectangle 3"/>
          <p:cNvSpPr>
            <a:spLocks noGrp="1" noChangeArrowheads="1"/>
          </p:cNvSpPr>
          <p:nvPr>
            <p:ph type="body" idx="1"/>
          </p:nvPr>
        </p:nvSpPr>
        <p:spPr>
          <a:xfrm>
            <a:off x="1173163" y="2209800"/>
            <a:ext cx="7772400" cy="3657600"/>
          </a:xfrm>
        </p:spPr>
        <p:txBody>
          <a:bodyPr/>
          <a:lstStyle/>
          <a:p>
            <a:r>
              <a:rPr lang="es-AR" sz="1400">
                <a:latin typeface="Times New Roman" pitchFamily="18" charset="0"/>
                <a:cs typeface="Times New Roman" pitchFamily="18" charset="0"/>
              </a:rPr>
              <a:t>        </a:t>
            </a:r>
            <a:r>
              <a:rPr lang="es-AR" sz="1400">
                <a:cs typeface="Times New Roman" pitchFamily="18" charset="0"/>
              </a:rPr>
              <a:t>Fueron tres instituciones barriales que participaron en el proyecto, con distinta intensidad de la participación, ya que en una institución se establecieron contactos y personas de allí se integraron al proyecto, en la otra institución se planificaron acciones conjuntas entre distintos espacios de trabajo comunitario que permitió intercambiar experiencias y  en el último período se comenzó a trabajar con un Club barrial.</a:t>
            </a:r>
          </a:p>
          <a:p>
            <a:pPr algn="just"/>
            <a:r>
              <a:rPr lang="es-AR" sz="1400">
                <a:cs typeface="Times New Roman" pitchFamily="18" charset="0"/>
              </a:rPr>
              <a:t>       Se efectuaron articulaciones con la radio barrial y el diario local con el objetivo de difundir el espacio y el proyecto.</a:t>
            </a:r>
          </a:p>
          <a:p>
            <a:pPr algn="just"/>
            <a:r>
              <a:rPr lang="es-AR" sz="1400">
                <a:cs typeface="Times New Roman" pitchFamily="18" charset="0"/>
              </a:rPr>
              <a:t> </a:t>
            </a:r>
          </a:p>
          <a:p>
            <a:pPr algn="just"/>
            <a:r>
              <a:rPr lang="es-AR" sz="1400">
                <a:cs typeface="Times New Roman" pitchFamily="18" charset="0"/>
              </a:rPr>
              <a:t>       Además se mantuvieron articulaciones con distintas áreas:  Salud, Promoción Industrial, Trabajo e Inspección</a:t>
            </a:r>
          </a:p>
          <a:p>
            <a:r>
              <a:rPr lang="es-AR" sz="1400">
                <a:cs typeface="Times New Roman" pitchFamily="18" charset="0"/>
              </a:rPr>
              <a:t> </a:t>
            </a:r>
          </a:p>
          <a:p>
            <a:endParaRPr lang="es-E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54626"/>
                                        </p:tgtEl>
                                        <p:attrNameLst>
                                          <p:attrName>style.visibility</p:attrName>
                                        </p:attrNameLst>
                                      </p:cBhvr>
                                      <p:to>
                                        <p:strVal val="visible"/>
                                      </p:to>
                                    </p:set>
                                    <p:animEffect transition="in" filter="strips(downLeft)">
                                      <p:cBhvr>
                                        <p:cTn id="7" dur="500"/>
                                        <p:tgtEl>
                                          <p:spTgt spid="154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54627"/>
                                        </p:tgtEl>
                                        <p:attrNameLst>
                                          <p:attrName>style.visibility</p:attrName>
                                        </p:attrNameLst>
                                      </p:cBhvr>
                                      <p:to>
                                        <p:strVal val="visible"/>
                                      </p:to>
                                    </p:set>
                                    <p:animEffect transition="in" filter="strips(downLeft)">
                                      <p:cBhvr>
                                        <p:cTn id="12" dur="500"/>
                                        <p:tgtEl>
                                          <p:spTgt spid="154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6" grpId="0" autoUpdateAnimBg="0"/>
      <p:bldP spid="15462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1173163" y="457200"/>
            <a:ext cx="7772400" cy="609600"/>
          </a:xfrm>
        </p:spPr>
        <p:txBody>
          <a:bodyPr/>
          <a:lstStyle/>
          <a:p>
            <a:pPr>
              <a:buClr>
                <a:schemeClr val="hlink"/>
              </a:buClr>
              <a:buFont typeface="Wingdings" pitchFamily="2" charset="2"/>
              <a:buChar char="§"/>
            </a:pPr>
            <a:r>
              <a:rPr lang="es-AR" sz="1600" b="1">
                <a:solidFill>
                  <a:schemeClr val="tx1"/>
                </a:solidFill>
                <a:latin typeface="Arial" charset="0"/>
                <a:cs typeface="Times New Roman" pitchFamily="18" charset="0"/>
              </a:rPr>
              <a:t>   </a:t>
            </a:r>
            <a:r>
              <a:rPr lang="es-AR" sz="1600" b="1" u="sng">
                <a:solidFill>
                  <a:schemeClr val="tx1"/>
                </a:solidFill>
                <a:latin typeface="Arial" charset="0"/>
                <a:cs typeface="Times New Roman" pitchFamily="18" charset="0"/>
              </a:rPr>
              <a:t>Incorporación del equipo del Centro de Salud</a:t>
            </a:r>
            <a:r>
              <a:rPr lang="es-AR" sz="1600" u="sng">
                <a:solidFill>
                  <a:schemeClr val="tx1"/>
                </a:solidFill>
                <a:latin typeface="Arial" charset="0"/>
                <a:cs typeface="Times New Roman" pitchFamily="18" charset="0"/>
              </a:rPr>
              <a:t/>
            </a:r>
            <a:br>
              <a:rPr lang="es-AR" sz="1600" u="sng">
                <a:solidFill>
                  <a:schemeClr val="tx1"/>
                </a:solidFill>
                <a:latin typeface="Arial" charset="0"/>
                <a:cs typeface="Times New Roman" pitchFamily="18" charset="0"/>
              </a:rPr>
            </a:br>
            <a:endParaRPr lang="es-ES" sz="1600" u="sng">
              <a:solidFill>
                <a:schemeClr val="tx1"/>
              </a:solidFill>
              <a:latin typeface="Arial" charset="0"/>
              <a:cs typeface="Times New Roman" pitchFamily="18" charset="0"/>
            </a:endParaRPr>
          </a:p>
        </p:txBody>
      </p:sp>
      <p:sp>
        <p:nvSpPr>
          <p:cNvPr id="155651" name="Rectangle 3"/>
          <p:cNvSpPr>
            <a:spLocks noGrp="1" noChangeArrowheads="1"/>
          </p:cNvSpPr>
          <p:nvPr>
            <p:ph type="body" idx="1"/>
          </p:nvPr>
        </p:nvSpPr>
        <p:spPr>
          <a:xfrm>
            <a:off x="1066800" y="1447800"/>
            <a:ext cx="7620000" cy="4800600"/>
          </a:xfrm>
        </p:spPr>
        <p:txBody>
          <a:bodyPr/>
          <a:lstStyle/>
          <a:p>
            <a:r>
              <a:rPr lang="es-AR" sz="1400">
                <a:latin typeface="Wingdings" pitchFamily="2" charset="2"/>
                <a:cs typeface="Times New Roman" pitchFamily="18" charset="0"/>
              </a:rPr>
              <a:t>Ø</a:t>
            </a:r>
            <a:r>
              <a:rPr lang="es-AR" sz="1400">
                <a:latin typeface="Times New Roman" pitchFamily="18" charset="0"/>
                <a:cs typeface="Times New Roman" pitchFamily="18" charset="0"/>
              </a:rPr>
              <a:t>    </a:t>
            </a:r>
            <a:r>
              <a:rPr lang="es-AR" sz="1400" b="1">
                <a:cs typeface="Times New Roman" pitchFamily="18" charset="0"/>
              </a:rPr>
              <a:t>Integrantes del equipo de salud que participaron en el proyecto</a:t>
            </a:r>
            <a:endParaRPr lang="es-AR" sz="1400">
              <a:cs typeface="Times New Roman" pitchFamily="18" charset="0"/>
            </a:endParaRPr>
          </a:p>
          <a:p>
            <a:r>
              <a:rPr lang="es-AR" sz="1400">
                <a:cs typeface="Times New Roman" pitchFamily="18" charset="0"/>
              </a:rPr>
              <a:t> </a:t>
            </a:r>
          </a:p>
          <a:p>
            <a:pPr algn="just"/>
            <a:r>
              <a:rPr lang="es-AR" sz="1400">
                <a:cs typeface="Times New Roman" pitchFamily="18" charset="0"/>
              </a:rPr>
              <a:t>       No se ha producido la participación de ningún miembro del equipo de salud en el proyecto, con la excepción de la incorporación al grupo de tejedoras de una persona de maestranza  que es parte del equipo del Centro de Salud, que se integró en los últimos meses del proyecto.</a:t>
            </a:r>
          </a:p>
          <a:p>
            <a:pPr algn="just"/>
            <a:r>
              <a:rPr lang="es-AR" sz="1400">
                <a:cs typeface="Times New Roman" pitchFamily="18" charset="0"/>
              </a:rPr>
              <a:t> </a:t>
            </a:r>
          </a:p>
          <a:p>
            <a:pPr algn="just"/>
            <a:r>
              <a:rPr lang="es-AR" sz="1400">
                <a:cs typeface="Times New Roman" pitchFamily="18" charset="0"/>
              </a:rPr>
              <a:t> </a:t>
            </a:r>
          </a:p>
          <a:p>
            <a:r>
              <a:rPr lang="es-AR" sz="1400">
                <a:latin typeface="Wingdings" pitchFamily="2" charset="2"/>
                <a:cs typeface="Times New Roman" pitchFamily="18" charset="0"/>
              </a:rPr>
              <a:t>Ø</a:t>
            </a:r>
            <a:r>
              <a:rPr lang="es-AR" sz="1400">
                <a:latin typeface="Times New Roman" pitchFamily="18" charset="0"/>
                <a:cs typeface="Times New Roman" pitchFamily="18" charset="0"/>
              </a:rPr>
              <a:t>    </a:t>
            </a:r>
            <a:r>
              <a:rPr lang="es-AR" sz="1400" b="1">
                <a:cs typeface="Times New Roman" pitchFamily="18" charset="0"/>
              </a:rPr>
              <a:t>Integrantes del equipo de salud que tienen conocimiento del proyecto </a:t>
            </a:r>
            <a:endParaRPr lang="es-AR" sz="1400">
              <a:cs typeface="Times New Roman" pitchFamily="18" charset="0"/>
            </a:endParaRPr>
          </a:p>
          <a:p>
            <a:r>
              <a:rPr lang="es-AR" sz="1400">
                <a:cs typeface="Times New Roman" pitchFamily="18" charset="0"/>
              </a:rPr>
              <a:t> </a:t>
            </a:r>
          </a:p>
          <a:p>
            <a:pPr algn="just"/>
            <a:r>
              <a:rPr lang="es-AR" sz="1400">
                <a:cs typeface="Times New Roman" pitchFamily="18" charset="0"/>
              </a:rPr>
              <a:t>       La difusión del espacio y su conocimiento ha sido gradual al interior del Centro  de salud. En los inicios del proyecto la presencia del espacio de tejedoras que se reunían semanalmente en el Centro de Salud generó sorpresa, y no se comprendía la relación de esta actividad con los objetivos de una institución de salud, lo que provocaba algunas reacciones contrarias al espacio. En el transcurso de los primeros meses se evidenciaba por parte de algunos integrantes del equipo de Salud indiferencia y en algunos casos curiosidad, pero finalmente la presencia semanal de las mujeres que se reunían en el Centro de Salud permitió la aceptación del grupo y su incorporación como parte de las actividades de la institución.</a:t>
            </a:r>
          </a:p>
          <a:p>
            <a:endParaRPr lang="es-ES" sz="140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173163" y="457200"/>
            <a:ext cx="7772400" cy="1447800"/>
          </a:xfrm>
        </p:spPr>
        <p:txBody>
          <a:bodyPr/>
          <a:lstStyle/>
          <a:p>
            <a:r>
              <a:rPr lang="es-AR" sz="2000">
                <a:solidFill>
                  <a:schemeClr val="tx1"/>
                </a:solidFill>
                <a:cs typeface="Times New Roman" pitchFamily="18" charset="0"/>
              </a:rPr>
              <a:t>El conocimiento que adquiere el proyecto por parte de los integrantes del equipo de salud se evidenció en:</a:t>
            </a:r>
            <a:br>
              <a:rPr lang="es-AR" sz="2000">
                <a:solidFill>
                  <a:schemeClr val="tx1"/>
                </a:solidFill>
                <a:cs typeface="Times New Roman" pitchFamily="18" charset="0"/>
              </a:rPr>
            </a:br>
            <a:endParaRPr lang="es-ES" sz="2000">
              <a:solidFill>
                <a:schemeClr val="tx1"/>
              </a:solidFill>
              <a:cs typeface="Times New Roman" pitchFamily="18" charset="0"/>
            </a:endParaRPr>
          </a:p>
        </p:txBody>
      </p:sp>
      <p:sp>
        <p:nvSpPr>
          <p:cNvPr id="156675" name="Rectangle 3"/>
          <p:cNvSpPr>
            <a:spLocks noGrp="1" noChangeArrowheads="1"/>
          </p:cNvSpPr>
          <p:nvPr>
            <p:ph type="body" idx="1"/>
          </p:nvPr>
        </p:nvSpPr>
        <p:spPr/>
        <p:txBody>
          <a:bodyPr/>
          <a:lstStyle/>
          <a:p>
            <a:pPr algn="just"/>
            <a:r>
              <a:rPr lang="es-AR" sz="1400">
                <a:cs typeface="Times New Roman" pitchFamily="18" charset="0"/>
              </a:rPr>
              <a:t> </a:t>
            </a:r>
          </a:p>
          <a:p>
            <a:pPr algn="just">
              <a:buClr>
                <a:schemeClr val="tx1"/>
              </a:buClr>
              <a:buFont typeface="Wingdings" pitchFamily="2" charset="2"/>
              <a:buChar char="q"/>
            </a:pPr>
            <a:r>
              <a:rPr lang="es-AR" sz="1600">
                <a:cs typeface="Times New Roman" pitchFamily="18" charset="0"/>
              </a:rPr>
              <a:t>Conocimiento del día de encuentro de las mujeres en el Centro de Salud</a:t>
            </a:r>
          </a:p>
          <a:p>
            <a:pPr algn="just">
              <a:buClr>
                <a:schemeClr val="tx1"/>
              </a:buClr>
              <a:buFont typeface="Wingdings" pitchFamily="2" charset="2"/>
              <a:buChar char="q"/>
            </a:pPr>
            <a:r>
              <a:rPr lang="es-AR" sz="1600">
                <a:cs typeface="Times New Roman" pitchFamily="18" charset="0"/>
              </a:rPr>
              <a:t>Preguntas frecuentes  sobre el proyecto por parte de algunos miembros del equipo de salud</a:t>
            </a:r>
          </a:p>
          <a:p>
            <a:pPr algn="just">
              <a:buClr>
                <a:schemeClr val="tx1"/>
              </a:buClr>
              <a:buFont typeface="Wingdings" pitchFamily="2" charset="2"/>
              <a:buChar char="q"/>
            </a:pPr>
            <a:r>
              <a:rPr lang="es-AR" sz="1600">
                <a:cs typeface="Times New Roman" pitchFamily="18" charset="0"/>
              </a:rPr>
              <a:t>Valorización del espacio de tejedoras de ciertos integrantes del Centro de salud.</a:t>
            </a:r>
          </a:p>
          <a:p>
            <a:pPr algn="just">
              <a:buClr>
                <a:schemeClr val="tx1"/>
              </a:buClr>
              <a:buFont typeface="Wingdings" pitchFamily="2" charset="2"/>
              <a:buChar char="q"/>
            </a:pPr>
            <a:r>
              <a:rPr lang="es-AR" sz="1600">
                <a:cs typeface="Times New Roman" pitchFamily="18" charset="0"/>
              </a:rPr>
              <a:t>Acercamiento de los miembros del equipo de salud a las muestras realizadas, produciéndose un intercambio con la mujeres presentes.</a:t>
            </a:r>
          </a:p>
          <a:p>
            <a:pPr algn="just">
              <a:buClr>
                <a:schemeClr val="tx1"/>
              </a:buClr>
              <a:buFont typeface="Wingdings" pitchFamily="2" charset="2"/>
              <a:buChar char="q"/>
            </a:pPr>
            <a:r>
              <a:rPr lang="es-AR" sz="1600">
                <a:cs typeface="Times New Roman" pitchFamily="18" charset="0"/>
              </a:rPr>
              <a:t>Preguntas de los integrantes del equipo sobre el día que se iban a realizar las muestras públicas.</a:t>
            </a:r>
          </a:p>
          <a:p>
            <a:pPr>
              <a:buClr>
                <a:schemeClr val="tx1"/>
              </a:buClr>
              <a:buFont typeface="Wingdings" pitchFamily="2" charset="2"/>
              <a:buChar char="q"/>
            </a:pPr>
            <a:r>
              <a:rPr lang="es-AR" sz="1600">
                <a:cs typeface="Times New Roman" pitchFamily="18" charset="0"/>
              </a:rPr>
              <a:t>Integrantes del equipo de salud que no se habían encontrado presentes los días de la muestra tenían conocimiento de su realización, evidenciando la circulación de la información en el Centro de Salud sobre la actividad</a:t>
            </a:r>
            <a:r>
              <a:rPr lang="es-ES" sz="1600"/>
              <a:t>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143001" y="685800"/>
            <a:ext cx="7666039" cy="1676400"/>
          </a:xfrm>
        </p:spPr>
        <p:txBody>
          <a:bodyPr/>
          <a:lstStyle/>
          <a:p>
            <a:pPr>
              <a:buClr>
                <a:schemeClr val="accent2"/>
              </a:buClr>
              <a:buFont typeface="Wingdings" pitchFamily="2" charset="2"/>
              <a:buChar char="§"/>
            </a:pPr>
            <a:r>
              <a:rPr lang="es-MX" sz="1800" b="1">
                <a:solidFill>
                  <a:schemeClr val="tx1"/>
                </a:solidFill>
                <a:latin typeface="Arial" charset="0"/>
              </a:rPr>
              <a:t>   Dependencia a programas sociales , siendo la única fuente de ingresos familiares, cuya consecuencia son bajos ingresos que no resultan suficientes para satisfacer las necesidades básicas de la unidad doméstica</a:t>
            </a:r>
            <a:r>
              <a:rPr lang="es-ES">
                <a:solidFill>
                  <a:schemeClr val="tx1"/>
                </a:solidFill>
              </a:rPr>
              <a:t/>
            </a:r>
            <a:br>
              <a:rPr lang="es-ES">
                <a:solidFill>
                  <a:schemeClr val="tx1"/>
                </a:solidFill>
              </a:rPr>
            </a:br>
            <a:endParaRPr lang="es-ES">
              <a:solidFill>
                <a:schemeClr val="tx1"/>
              </a:solidFill>
            </a:endParaRPr>
          </a:p>
        </p:txBody>
      </p:sp>
      <p:sp>
        <p:nvSpPr>
          <p:cNvPr id="109573" name="Rectangle 5"/>
          <p:cNvSpPr>
            <a:spLocks noChangeArrowheads="1"/>
          </p:cNvSpPr>
          <p:nvPr/>
        </p:nvSpPr>
        <p:spPr bwMode="auto">
          <a:xfrm>
            <a:off x="2286000" y="250031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s-AR"/>
          </a:p>
        </p:txBody>
      </p:sp>
      <p:graphicFrame>
        <p:nvGraphicFramePr>
          <p:cNvPr id="2" name="Object 6"/>
          <p:cNvGraphicFramePr>
            <a:graphicFrameLocks noGrp="1" noChangeAspect="1"/>
          </p:cNvGraphicFramePr>
          <p:nvPr>
            <p:ph type="chart" idx="1"/>
          </p:nvPr>
        </p:nvGraphicFramePr>
        <p:xfrm>
          <a:off x="1193800" y="2509839"/>
          <a:ext cx="7670800" cy="305593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 calcmode="lin" valueType="num">
                                      <p:cBhvr additive="base">
                                        <p:cTn id="7" dur="500" fill="hold"/>
                                        <p:tgtEl>
                                          <p:spTgt spid="109570"/>
                                        </p:tgtEl>
                                        <p:attrNameLst>
                                          <p:attrName>ppt_x</p:attrName>
                                        </p:attrNameLst>
                                      </p:cBhvr>
                                      <p:tavLst>
                                        <p:tav tm="0">
                                          <p:val>
                                            <p:strVal val="0-#ppt_w/2"/>
                                          </p:val>
                                        </p:tav>
                                        <p:tav tm="100000">
                                          <p:val>
                                            <p:strVal val="#ppt_x"/>
                                          </p:val>
                                        </p:tav>
                                      </p:tavLst>
                                    </p:anim>
                                    <p:anim calcmode="lin" valueType="num">
                                      <p:cBhvr additive="base">
                                        <p:cTn id="8" dur="500" fill="hold"/>
                                        <p:tgtEl>
                                          <p:spTgt spid="1095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09573"/>
                                        </p:tgtEl>
                                        <p:attrNameLst>
                                          <p:attrName>style.visibility</p:attrName>
                                        </p:attrNameLst>
                                      </p:cBhvr>
                                      <p:to>
                                        <p:strVal val="visible"/>
                                      </p:to>
                                    </p:set>
                                    <p:anim calcmode="lin" valueType="num">
                                      <p:cBhvr additive="base">
                                        <p:cTn id="13" dur="500" fill="hold"/>
                                        <p:tgtEl>
                                          <p:spTgt spid="109573"/>
                                        </p:tgtEl>
                                        <p:attrNameLst>
                                          <p:attrName>ppt_x</p:attrName>
                                        </p:attrNameLst>
                                      </p:cBhvr>
                                      <p:tavLst>
                                        <p:tav tm="0">
                                          <p:val>
                                            <p:strVal val="0-#ppt_w/2"/>
                                          </p:val>
                                        </p:tav>
                                        <p:tav tm="100000">
                                          <p:val>
                                            <p:strVal val="#ppt_x"/>
                                          </p:val>
                                        </p:tav>
                                      </p:tavLst>
                                    </p:anim>
                                    <p:anim calcmode="lin" valueType="num">
                                      <p:cBhvr additive="base">
                                        <p:cTn id="14" dur="500" fill="hold"/>
                                        <p:tgtEl>
                                          <p:spTgt spid="10957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3" grpId="0" animBg="1"/>
      <p:bldGraphic spid="2"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1143000" y="914400"/>
            <a:ext cx="7772400" cy="990600"/>
          </a:xfrm>
        </p:spPr>
        <p:txBody>
          <a:bodyPr/>
          <a:lstStyle/>
          <a:p>
            <a:pPr>
              <a:buClr>
                <a:schemeClr val="hlink"/>
              </a:buClr>
              <a:buFont typeface="Wingdings" pitchFamily="2" charset="2"/>
              <a:buChar char="§"/>
            </a:pPr>
            <a:r>
              <a:rPr lang="es-AR" sz="1800" b="1">
                <a:cs typeface="Times New Roman" pitchFamily="18" charset="0"/>
              </a:rPr>
              <a:t>    </a:t>
            </a:r>
            <a:r>
              <a:rPr lang="es-AR" sz="1600" b="1" u="sng">
                <a:solidFill>
                  <a:schemeClr val="tx1"/>
                </a:solidFill>
                <a:latin typeface="Arial" charset="0"/>
                <a:cs typeface="Times New Roman" pitchFamily="18" charset="0"/>
              </a:rPr>
              <a:t>Proyecto productivo</a:t>
            </a:r>
            <a:r>
              <a:rPr lang="es-AR" sz="1600" u="sng">
                <a:solidFill>
                  <a:schemeClr val="tx1"/>
                </a:solidFill>
                <a:latin typeface="Arial" charset="0"/>
                <a:cs typeface="Times New Roman" pitchFamily="18" charset="0"/>
              </a:rPr>
              <a:t/>
            </a:r>
            <a:br>
              <a:rPr lang="es-AR" sz="1600" u="sng">
                <a:solidFill>
                  <a:schemeClr val="tx1"/>
                </a:solidFill>
                <a:latin typeface="Arial" charset="0"/>
                <a:cs typeface="Times New Roman" pitchFamily="18" charset="0"/>
              </a:rPr>
            </a:br>
            <a:endParaRPr lang="es-ES" sz="1600" u="sng">
              <a:solidFill>
                <a:schemeClr val="tx1"/>
              </a:solidFill>
              <a:latin typeface="Arial" charset="0"/>
              <a:cs typeface="Times New Roman" pitchFamily="18" charset="0"/>
            </a:endParaRPr>
          </a:p>
        </p:txBody>
      </p:sp>
      <p:sp>
        <p:nvSpPr>
          <p:cNvPr id="158723" name="Rectangle 3"/>
          <p:cNvSpPr>
            <a:spLocks noGrp="1" noChangeArrowheads="1"/>
          </p:cNvSpPr>
          <p:nvPr>
            <p:ph type="body" idx="1"/>
          </p:nvPr>
        </p:nvSpPr>
        <p:spPr>
          <a:xfrm>
            <a:off x="1173163" y="2209800"/>
            <a:ext cx="7772400" cy="3886200"/>
          </a:xfrm>
        </p:spPr>
        <p:txBody>
          <a:bodyPr/>
          <a:lstStyle/>
          <a:p>
            <a:r>
              <a:rPr lang="es-AR" sz="1600">
                <a:cs typeface="Times New Roman" pitchFamily="18" charset="0"/>
              </a:rPr>
              <a:t> </a:t>
            </a:r>
            <a:r>
              <a:rPr lang="es-AR" sz="1600">
                <a:latin typeface="Wingdings" pitchFamily="2" charset="2"/>
                <a:cs typeface="Times New Roman" pitchFamily="18" charset="0"/>
              </a:rPr>
              <a:t>Ø</a:t>
            </a:r>
            <a:r>
              <a:rPr lang="es-AR" sz="1600">
                <a:latin typeface="Times New Roman" pitchFamily="18" charset="0"/>
                <a:cs typeface="Times New Roman" pitchFamily="18" charset="0"/>
              </a:rPr>
              <a:t>     </a:t>
            </a:r>
            <a:r>
              <a:rPr lang="es-AR" sz="1600" b="1">
                <a:cs typeface="Times New Roman" pitchFamily="18" charset="0"/>
              </a:rPr>
              <a:t>Proyecto Productivo en marcha según los tiempos previstos</a:t>
            </a:r>
            <a:endParaRPr lang="es-AR" sz="1600">
              <a:cs typeface="Times New Roman" pitchFamily="18" charset="0"/>
            </a:endParaRPr>
          </a:p>
          <a:p>
            <a:r>
              <a:rPr lang="es-AR" sz="1600">
                <a:cs typeface="Times New Roman" pitchFamily="18" charset="0"/>
              </a:rPr>
              <a:t> </a:t>
            </a:r>
          </a:p>
          <a:p>
            <a:pPr algn="just"/>
            <a:r>
              <a:rPr lang="es-AR" sz="1600">
                <a:cs typeface="Times New Roman" pitchFamily="18" charset="0"/>
              </a:rPr>
              <a:t>       Se había previsto que el proyecto productivo se encontrara en marcha la última semana del mes de mayo, sin embargo, fue con la realización de la primer muestra pública de tejido artesanal  realizada en abril que se inicia el proceso productivo, en la medida que implicó la organización de las mujeres con respecto al aspecto productivo del proyecto. </a:t>
            </a:r>
          </a:p>
          <a:p>
            <a:pPr algn="just"/>
            <a:r>
              <a:rPr lang="es-AR" sz="1600">
                <a:cs typeface="Times New Roman" pitchFamily="18" charset="0"/>
              </a:rPr>
              <a:t>       En el diseño del proyecto se planificó el inicio del proceso productivo en el momento de contar con un subsidio otorgado por el Ministerio de Desarrollo Social destinado a  microemprendimientos productivos, pero aún no contando con el subsidio el proyecto productivo fue posible dado el grado organización grupal, la construcción de lazos sociales alcanzado por el grupo de las tejedoras y su consecuente consolidación y fortalecimiento. </a:t>
            </a:r>
          </a:p>
          <a:p>
            <a:pPr algn="just"/>
            <a:r>
              <a:rPr lang="es-AR" sz="1600">
                <a:cs typeface="Times New Roman" pitchFamily="18" charset="0"/>
              </a:rPr>
              <a:t>  </a:t>
            </a:r>
          </a:p>
          <a:p>
            <a:pPr algn="just"/>
            <a:endParaRPr lang="es-ES" sz="16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8722"/>
                                        </p:tgtEl>
                                        <p:attrNameLst>
                                          <p:attrName>style.visibility</p:attrName>
                                        </p:attrNameLst>
                                      </p:cBhvr>
                                      <p:to>
                                        <p:strVal val="visible"/>
                                      </p:to>
                                    </p:set>
                                    <p:anim calcmode="lin" valueType="num">
                                      <p:cBhvr additive="base">
                                        <p:cTn id="7" dur="500" fill="hold"/>
                                        <p:tgtEl>
                                          <p:spTgt spid="158722"/>
                                        </p:tgtEl>
                                        <p:attrNameLst>
                                          <p:attrName>ppt_x</p:attrName>
                                        </p:attrNameLst>
                                      </p:cBhvr>
                                      <p:tavLst>
                                        <p:tav tm="0">
                                          <p:val>
                                            <p:strVal val="1+#ppt_w/2"/>
                                          </p:val>
                                        </p:tav>
                                        <p:tav tm="100000">
                                          <p:val>
                                            <p:strVal val="#ppt_x"/>
                                          </p:val>
                                        </p:tav>
                                      </p:tavLst>
                                    </p:anim>
                                    <p:anim calcmode="lin" valueType="num">
                                      <p:cBhvr additive="base">
                                        <p:cTn id="8" dur="500" fill="hold"/>
                                        <p:tgtEl>
                                          <p:spTgt spid="1587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8723"/>
                                        </p:tgtEl>
                                        <p:attrNameLst>
                                          <p:attrName>style.visibility</p:attrName>
                                        </p:attrNameLst>
                                      </p:cBhvr>
                                      <p:to>
                                        <p:strVal val="visible"/>
                                      </p:to>
                                    </p:set>
                                    <p:anim calcmode="lin" valueType="num">
                                      <p:cBhvr additive="base">
                                        <p:cTn id="13" dur="500" fill="hold"/>
                                        <p:tgtEl>
                                          <p:spTgt spid="158723"/>
                                        </p:tgtEl>
                                        <p:attrNameLst>
                                          <p:attrName>ppt_x</p:attrName>
                                        </p:attrNameLst>
                                      </p:cBhvr>
                                      <p:tavLst>
                                        <p:tav tm="0">
                                          <p:val>
                                            <p:strVal val="1+#ppt_w/2"/>
                                          </p:val>
                                        </p:tav>
                                        <p:tav tm="100000">
                                          <p:val>
                                            <p:strVal val="#ppt_x"/>
                                          </p:val>
                                        </p:tav>
                                      </p:tavLst>
                                    </p:anim>
                                    <p:anim calcmode="lin" valueType="num">
                                      <p:cBhvr additive="base">
                                        <p:cTn id="14" dur="500" fill="hold"/>
                                        <p:tgtEl>
                                          <p:spTgt spid="1587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autoUpdateAnimBg="0"/>
      <p:bldP spid="158723"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1173163" y="533400"/>
            <a:ext cx="7772400" cy="838200"/>
          </a:xfrm>
        </p:spPr>
        <p:txBody>
          <a:bodyPr/>
          <a:lstStyle/>
          <a:p>
            <a:r>
              <a:rPr lang="es-AR" sz="1600" b="1">
                <a:solidFill>
                  <a:schemeClr val="tx1"/>
                </a:solidFill>
                <a:latin typeface="Arial" charset="0"/>
              </a:rPr>
              <a:t>Algunas consideraciones finales</a:t>
            </a:r>
            <a:endParaRPr lang="es-ES" sz="1600" b="1">
              <a:solidFill>
                <a:schemeClr val="tx1"/>
              </a:solidFill>
              <a:latin typeface="Arial" charset="0"/>
            </a:endParaRPr>
          </a:p>
        </p:txBody>
      </p:sp>
      <p:sp>
        <p:nvSpPr>
          <p:cNvPr id="159747" name="Rectangle 3"/>
          <p:cNvSpPr>
            <a:spLocks noGrp="1" noChangeArrowheads="1"/>
          </p:cNvSpPr>
          <p:nvPr>
            <p:ph type="body" idx="1"/>
          </p:nvPr>
        </p:nvSpPr>
        <p:spPr>
          <a:xfrm>
            <a:off x="1173163" y="1600200"/>
            <a:ext cx="7772400" cy="4495800"/>
          </a:xfrm>
        </p:spPr>
        <p:txBody>
          <a:bodyPr/>
          <a:lstStyle/>
          <a:p>
            <a:pPr algn="just">
              <a:buFont typeface="Monotype Sorts" pitchFamily="2" charset="2"/>
              <a:buChar char="n"/>
            </a:pPr>
            <a:r>
              <a:rPr lang="es-AR" sz="1200">
                <a:cs typeface="Times New Roman" pitchFamily="18" charset="0"/>
              </a:rPr>
              <a:t>Inexistencia de un espacio físico adecuado para la realización de este tipo de actividades en el Centro de Salud. El consultorio donde se desarrolló la actividad resultó insuficiente para los encuentros grupales semanales, cabe aclarar que se ha alcanzado un número aproximado de 18 mujeres en los últimos meses de desarrollo del proyecto, con indicios de nuevas incorporaciones dada la repercusión que ha alcanzado el proyecto a nivel barrial.</a:t>
            </a:r>
          </a:p>
          <a:p>
            <a:pPr algn="just"/>
            <a:endParaRPr lang="es-AR" sz="1200">
              <a:cs typeface="Times New Roman" pitchFamily="18" charset="0"/>
            </a:endParaRPr>
          </a:p>
          <a:p>
            <a:pPr>
              <a:buFont typeface="Monotype Sorts" pitchFamily="2" charset="2"/>
              <a:buChar char="n"/>
            </a:pPr>
            <a:r>
              <a:rPr lang="es-AR" sz="1200"/>
              <a:t>Incremento en la frecuencia de las reuniones: realizacion de 2 encuentros semanales entre mujeres, uno en el Centro de salud y otro en un club deportivo</a:t>
            </a:r>
          </a:p>
          <a:p>
            <a:endParaRPr lang="es-AR" sz="1200"/>
          </a:p>
          <a:p>
            <a:pPr algn="just">
              <a:buFont typeface="Monotype Sorts" pitchFamily="2" charset="2"/>
              <a:buChar char="n"/>
            </a:pPr>
            <a:r>
              <a:rPr lang="es-AR" sz="1200">
                <a:cs typeface="Times New Roman" pitchFamily="18" charset="0"/>
              </a:rPr>
              <a:t>Aumento de la capacidad  organizativa de las mujeres, cohesión y pertenencia grupal que posibilitaron una mayor independencia con respecto a las coordinadoras y la asunción de otras tareas que implicaban mayores responsabilidades por parte de las participantes. </a:t>
            </a:r>
          </a:p>
          <a:p>
            <a:pPr algn="just">
              <a:buClr>
                <a:schemeClr val="tx2"/>
              </a:buClr>
              <a:buFont typeface="Wingdings" pitchFamily="2" charset="2"/>
              <a:buChar char="ü"/>
            </a:pPr>
            <a:endParaRPr lang="es-AR" sz="1200">
              <a:cs typeface="Times New Roman" pitchFamily="18" charset="0"/>
            </a:endParaRPr>
          </a:p>
          <a:p>
            <a:r>
              <a:rPr lang="es-AR" sz="1200">
                <a:cs typeface="Times New Roman" pitchFamily="18" charset="0"/>
              </a:rPr>
              <a:t>       - División de tareas entre las participantes</a:t>
            </a:r>
          </a:p>
          <a:p>
            <a:pPr algn="just"/>
            <a:r>
              <a:rPr lang="es-AR" sz="1200">
                <a:cs typeface="Times New Roman" pitchFamily="18" charset="0"/>
              </a:rPr>
              <a:t>       - Realización de muestras sin presencia de la coordinación</a:t>
            </a:r>
          </a:p>
          <a:p>
            <a:pPr algn="just"/>
            <a:r>
              <a:rPr lang="es-AR" sz="1200">
                <a:cs typeface="Times New Roman" pitchFamily="18" charset="0"/>
              </a:rPr>
              <a:t>       - Realización de reuniones sin presencia de la coordinación</a:t>
            </a:r>
          </a:p>
          <a:p>
            <a:pPr algn="just"/>
            <a:r>
              <a:rPr lang="es-AR" sz="1200">
                <a:cs typeface="Times New Roman" pitchFamily="18" charset="0"/>
              </a:rPr>
              <a:t>        -Propuestas realizadas por las participantes sobre el proyecto</a:t>
            </a:r>
          </a:p>
          <a:p>
            <a:pPr algn="just"/>
            <a:r>
              <a:rPr lang="es-AR" sz="1200">
                <a:cs typeface="Times New Roman" pitchFamily="18" charset="0"/>
              </a:rPr>
              <a:t>        -Diferenciación entre espacios de encuentro e intercambio y aspecto productivo del proyecto</a:t>
            </a:r>
          </a:p>
          <a:p>
            <a:pPr algn="just"/>
            <a:r>
              <a:rPr lang="es-AR" sz="1200">
                <a:cs typeface="Times New Roman" pitchFamily="18" charset="0"/>
              </a:rPr>
              <a:t>        -Comunicación directa entre las integrantes</a:t>
            </a:r>
          </a:p>
          <a:p>
            <a:pPr algn="just"/>
            <a:endParaRPr lang="es-AR" sz="1200">
              <a:cs typeface="Times New Roman" pitchFamily="18" charset="0"/>
            </a:endParaRPr>
          </a:p>
          <a:p>
            <a:endParaRPr lang="es-ES" sz="12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9746"/>
                                        </p:tgtEl>
                                        <p:attrNameLst>
                                          <p:attrName>style.visibility</p:attrName>
                                        </p:attrNameLst>
                                      </p:cBhvr>
                                      <p:to>
                                        <p:strVal val="visible"/>
                                      </p:to>
                                    </p:set>
                                    <p:anim calcmode="lin" valueType="num">
                                      <p:cBhvr additive="base">
                                        <p:cTn id="7" dur="500" fill="hold"/>
                                        <p:tgtEl>
                                          <p:spTgt spid="159746"/>
                                        </p:tgtEl>
                                        <p:attrNameLst>
                                          <p:attrName>ppt_x</p:attrName>
                                        </p:attrNameLst>
                                      </p:cBhvr>
                                      <p:tavLst>
                                        <p:tav tm="0">
                                          <p:val>
                                            <p:strVal val="0-#ppt_w/2"/>
                                          </p:val>
                                        </p:tav>
                                        <p:tav tm="100000">
                                          <p:val>
                                            <p:strVal val="#ppt_x"/>
                                          </p:val>
                                        </p:tav>
                                      </p:tavLst>
                                    </p:anim>
                                    <p:anim calcmode="lin" valueType="num">
                                      <p:cBhvr additive="base">
                                        <p:cTn id="8" dur="500" fill="hold"/>
                                        <p:tgtEl>
                                          <p:spTgt spid="1597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9747"/>
                                        </p:tgtEl>
                                        <p:attrNameLst>
                                          <p:attrName>style.visibility</p:attrName>
                                        </p:attrNameLst>
                                      </p:cBhvr>
                                      <p:to>
                                        <p:strVal val="visible"/>
                                      </p:to>
                                    </p:set>
                                    <p:anim calcmode="lin" valueType="num">
                                      <p:cBhvr additive="base">
                                        <p:cTn id="13" dur="500" fill="hold"/>
                                        <p:tgtEl>
                                          <p:spTgt spid="159747"/>
                                        </p:tgtEl>
                                        <p:attrNameLst>
                                          <p:attrName>ppt_x</p:attrName>
                                        </p:attrNameLst>
                                      </p:cBhvr>
                                      <p:tavLst>
                                        <p:tav tm="0">
                                          <p:val>
                                            <p:strVal val="0-#ppt_w/2"/>
                                          </p:val>
                                        </p:tav>
                                        <p:tav tm="100000">
                                          <p:val>
                                            <p:strVal val="#ppt_x"/>
                                          </p:val>
                                        </p:tav>
                                      </p:tavLst>
                                    </p:anim>
                                    <p:anim calcmode="lin" valueType="num">
                                      <p:cBhvr additive="base">
                                        <p:cTn id="14" dur="500" fill="hold"/>
                                        <p:tgtEl>
                                          <p:spTgt spid="15974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6" grpId="0" autoUpdateAnimBg="0"/>
      <p:bldP spid="159747"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066800" y="533400"/>
            <a:ext cx="7467600" cy="1371600"/>
          </a:xfrm>
        </p:spPr>
        <p:txBody>
          <a:bodyPr/>
          <a:lstStyle/>
          <a:p>
            <a:pPr>
              <a:buClr>
                <a:schemeClr val="accent2"/>
              </a:buClr>
              <a:buFont typeface="Wingdings" pitchFamily="2" charset="2"/>
              <a:buChar char="§"/>
            </a:pPr>
            <a:r>
              <a:rPr lang="es-AR" sz="1600" b="1">
                <a:solidFill>
                  <a:schemeClr val="tx1"/>
                </a:solidFill>
                <a:latin typeface="Arial" charset="0"/>
              </a:rPr>
              <a:t>   Construcción social de género basada en la división sexual del trabajo, deja a las mujeres a cargo de las tareas domésticas, trabajo referido al mantenimiento del hogar y al cuidado de los hijos</a:t>
            </a:r>
            <a:endParaRPr lang="es-ES">
              <a:cs typeface="Times New Roman" pitchFamily="18" charset="0"/>
            </a:endParaRPr>
          </a:p>
        </p:txBody>
      </p:sp>
      <p:graphicFrame>
        <p:nvGraphicFramePr>
          <p:cNvPr id="2" name="Object 3"/>
          <p:cNvGraphicFramePr>
            <a:graphicFrameLocks noGrp="1" noChangeAspect="1"/>
          </p:cNvGraphicFramePr>
          <p:nvPr>
            <p:ph type="chart" idx="1"/>
          </p:nvPr>
        </p:nvGraphicFramePr>
        <p:xfrm>
          <a:off x="1135065" y="2946401"/>
          <a:ext cx="7196137" cy="3122613"/>
        </p:xfrm>
        <a:graphic>
          <a:graphicData uri="http://schemas.openxmlformats.org/drawingml/2006/chart">
            <c:chart xmlns:c="http://schemas.openxmlformats.org/drawingml/2006/chart" xmlns:r="http://schemas.openxmlformats.org/officeDocument/2006/relationships" r:id="rId2"/>
          </a:graphicData>
        </a:graphic>
      </p:graphicFrame>
      <p:sp>
        <p:nvSpPr>
          <p:cNvPr id="110596" name="Rectangle 4"/>
          <p:cNvSpPr>
            <a:spLocks noChangeArrowheads="1"/>
          </p:cNvSpPr>
          <p:nvPr/>
        </p:nvSpPr>
        <p:spPr bwMode="auto">
          <a:xfrm>
            <a:off x="3175" y="1477964"/>
            <a:ext cx="9144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kumimoji="0" lang="es-AR" sz="1000" u="sng">
              <a:solidFill>
                <a:srgbClr val="000000"/>
              </a:solidFill>
              <a:effectLst/>
              <a:latin typeface="Times New Roman" pitchFamily="18" charset="0"/>
              <a:cs typeface="Times New Roman" pitchFamily="18" charset="0"/>
            </a:endParaRPr>
          </a:p>
          <a:p>
            <a:endParaRPr kumimoji="0" lang="es-AR" sz="1000" u="sng">
              <a:solidFill>
                <a:srgbClr val="000000"/>
              </a:solidFill>
              <a:effectLst/>
              <a:latin typeface="Times New Roman" pitchFamily="18" charset="0"/>
              <a:cs typeface="Times New Roman" pitchFamily="18" charset="0"/>
            </a:endParaRPr>
          </a:p>
          <a:p>
            <a:endParaRPr kumimoji="0" lang="es-AR" sz="1000" u="sng">
              <a:solidFill>
                <a:srgbClr val="000000"/>
              </a:solidFill>
              <a:effectLst/>
              <a:latin typeface="Times New Roman" pitchFamily="18" charset="0"/>
              <a:cs typeface="Times New Roman" pitchFamily="18" charset="0"/>
            </a:endParaRPr>
          </a:p>
          <a:p>
            <a:endParaRPr kumimoji="0" lang="es-AR" sz="1000" u="sng">
              <a:solidFill>
                <a:srgbClr val="000000"/>
              </a:solidFill>
              <a:effectLst/>
              <a:latin typeface="Times New Roman" pitchFamily="18" charset="0"/>
              <a:cs typeface="Times New Roman" pitchFamily="18" charset="0"/>
            </a:endParaRPr>
          </a:p>
          <a:p>
            <a:endParaRPr kumimoji="0" lang="es-AR" sz="1000" u="sng">
              <a:solidFill>
                <a:srgbClr val="000000"/>
              </a:solidFill>
              <a:effectLst/>
              <a:latin typeface="Times New Roman" pitchFamily="18" charset="0"/>
              <a:cs typeface="Times New Roman" pitchFamily="18" charset="0"/>
            </a:endParaRPr>
          </a:p>
          <a:p>
            <a:r>
              <a:rPr kumimoji="0" lang="es-AR" sz="1000" u="sng">
                <a:solidFill>
                  <a:srgbClr val="000000"/>
                </a:solidFill>
                <a:effectLst/>
                <a:latin typeface="Times New Roman" pitchFamily="18" charset="0"/>
                <a:cs typeface="Times New Roman" pitchFamily="18" charset="0"/>
              </a:rPr>
              <a:t>CONSULTAS REALIZADAS POR MUJERES A PSICOLOGÍA</a:t>
            </a:r>
            <a:endParaRPr kumimoji="0" lang="es-AR" sz="1200">
              <a:solidFill>
                <a:srgbClr val="000000"/>
              </a:solidFill>
              <a:effectLst/>
              <a:latin typeface="Arial" charset="0"/>
              <a:cs typeface="Arial" charset="0"/>
            </a:endParaRPr>
          </a:p>
          <a:p>
            <a:pPr algn="just"/>
            <a:r>
              <a:rPr kumimoji="0" lang="es-AR" sz="1200" b="0">
                <a:solidFill>
                  <a:srgbClr val="000000"/>
                </a:solidFill>
                <a:effectLst/>
                <a:latin typeface="Times New Roman" pitchFamily="18" charset="0"/>
                <a:cs typeface="Times New Roman" pitchFamily="18" charset="0"/>
              </a:rPr>
              <a:t> </a:t>
            </a:r>
            <a:endParaRPr kumimoji="0" lang="es-AR" sz="1200" b="0">
              <a:solidFill>
                <a:srgbClr val="000000"/>
              </a:solidFill>
              <a:effectLst/>
              <a:latin typeface="Arial" charset="0"/>
              <a:cs typeface="Arial" charset="0"/>
            </a:endParaRPr>
          </a:p>
          <a:p>
            <a:pPr algn="just"/>
            <a:r>
              <a:rPr kumimoji="0" lang="es-AR" sz="1200" b="0">
                <a:solidFill>
                  <a:srgbClr val="000000"/>
                </a:solidFill>
                <a:effectLst/>
                <a:latin typeface="Times New Roman" pitchFamily="18" charset="0"/>
                <a:cs typeface="Times New Roman" pitchFamily="18" charset="0"/>
              </a:rPr>
              <a:t> </a:t>
            </a:r>
            <a:endParaRPr kumimoji="0" lang="es-AR" sz="1200" b="0">
              <a:solidFill>
                <a:srgbClr val="000000"/>
              </a:solidFill>
              <a:effectLst/>
              <a:latin typeface="Arial" charset="0"/>
              <a:cs typeface="Arial" charset="0"/>
            </a:endParaRPr>
          </a:p>
          <a:p>
            <a:pPr algn="just"/>
            <a:r>
              <a:rPr kumimoji="0" lang="es-AR" sz="1200" b="0">
                <a:solidFill>
                  <a:srgbClr val="000000"/>
                </a:solidFill>
                <a:effectLst/>
                <a:latin typeface="Times New Roman" pitchFamily="18" charset="0"/>
                <a:cs typeface="Times New Roman" pitchFamily="18" charset="0"/>
              </a:rPr>
              <a:t> </a:t>
            </a:r>
            <a:endParaRPr kumimoji="0" lang="es-AR" sz="1200" b="0">
              <a:solidFill>
                <a:srgbClr val="000000"/>
              </a:solidFill>
              <a:effectLst/>
              <a:latin typeface="Arial" charset="0"/>
              <a:cs typeface="Arial" charset="0"/>
            </a:endParaRPr>
          </a:p>
          <a:p>
            <a:pPr algn="l"/>
            <a:endParaRPr kumimoji="0" lang="es-AR" b="0">
              <a:solidFill>
                <a:schemeClr val="tx1"/>
              </a:solidFill>
              <a:effectLst/>
              <a:latin typeface="Times New Roman" pitchFamily="18" charset="0"/>
            </a:endParaRPr>
          </a:p>
        </p:txBody>
      </p:sp>
      <p:grpSp>
        <p:nvGrpSpPr>
          <p:cNvPr id="110632" name="Group 40"/>
          <p:cNvGrpSpPr>
            <a:grpSpLocks/>
          </p:cNvGrpSpPr>
          <p:nvPr/>
        </p:nvGrpSpPr>
        <p:grpSpPr bwMode="auto">
          <a:xfrm>
            <a:off x="1905000" y="2895600"/>
            <a:ext cx="5715000" cy="2667000"/>
            <a:chOff x="-3" y="726"/>
            <a:chExt cx="3270" cy="1215"/>
          </a:xfrm>
        </p:grpSpPr>
        <p:grpSp>
          <p:nvGrpSpPr>
            <p:cNvPr id="110630" name="Group 38"/>
            <p:cNvGrpSpPr>
              <a:grpSpLocks/>
            </p:cNvGrpSpPr>
            <p:nvPr/>
          </p:nvGrpSpPr>
          <p:grpSpPr bwMode="auto">
            <a:xfrm>
              <a:off x="0" y="729"/>
              <a:ext cx="3264" cy="1209"/>
              <a:chOff x="0" y="729"/>
              <a:chExt cx="3264" cy="1209"/>
            </a:xfrm>
          </p:grpSpPr>
          <p:grpSp>
            <p:nvGrpSpPr>
              <p:cNvPr id="110609" name="Group 17"/>
              <p:cNvGrpSpPr>
                <a:grpSpLocks/>
              </p:cNvGrpSpPr>
              <p:nvPr/>
            </p:nvGrpSpPr>
            <p:grpSpPr bwMode="auto">
              <a:xfrm>
                <a:off x="0" y="729"/>
                <a:ext cx="1088" cy="403"/>
                <a:chOff x="0" y="729"/>
                <a:chExt cx="1088" cy="403"/>
              </a:xfrm>
            </p:grpSpPr>
            <p:sp>
              <p:nvSpPr>
                <p:cNvPr id="110608" name="Rectangle 16"/>
                <p:cNvSpPr>
                  <a:spLocks noChangeArrowheads="1"/>
                </p:cNvSpPr>
                <p:nvPr/>
              </p:nvSpPr>
              <p:spPr bwMode="auto">
                <a:xfrm>
                  <a:off x="0" y="729"/>
                  <a:ext cx="1088"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10607" name="Group 15"/>
                <p:cNvGrpSpPr>
                  <a:grpSpLocks/>
                </p:cNvGrpSpPr>
                <p:nvPr/>
              </p:nvGrpSpPr>
              <p:grpSpPr bwMode="auto">
                <a:xfrm>
                  <a:off x="0" y="729"/>
                  <a:ext cx="1088" cy="403"/>
                  <a:chOff x="0" y="729"/>
                  <a:chExt cx="1088" cy="403"/>
                </a:xfrm>
              </p:grpSpPr>
              <p:sp>
                <p:nvSpPr>
                  <p:cNvPr id="110597" name="Rectangle 5"/>
                  <p:cNvSpPr>
                    <a:spLocks noChangeArrowheads="1"/>
                  </p:cNvSpPr>
                  <p:nvPr/>
                </p:nvSpPr>
                <p:spPr bwMode="auto">
                  <a:xfrm>
                    <a:off x="28" y="729"/>
                    <a:ext cx="1032"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Consultaron por ellas</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10606" name="Rectangle 14"/>
                  <p:cNvSpPr>
                    <a:spLocks noChangeArrowheads="1"/>
                  </p:cNvSpPr>
                  <p:nvPr/>
                </p:nvSpPr>
                <p:spPr bwMode="auto">
                  <a:xfrm>
                    <a:off x="0" y="729"/>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10613" name="Group 21"/>
              <p:cNvGrpSpPr>
                <a:grpSpLocks/>
              </p:cNvGrpSpPr>
              <p:nvPr/>
            </p:nvGrpSpPr>
            <p:grpSpPr bwMode="auto">
              <a:xfrm>
                <a:off x="1088" y="729"/>
                <a:ext cx="1088" cy="403"/>
                <a:chOff x="1088" y="729"/>
                <a:chExt cx="1088" cy="403"/>
              </a:xfrm>
            </p:grpSpPr>
            <p:sp>
              <p:nvSpPr>
                <p:cNvPr id="110612" name="Rectangle 20"/>
                <p:cNvSpPr>
                  <a:spLocks noChangeArrowheads="1"/>
                </p:cNvSpPr>
                <p:nvPr/>
              </p:nvSpPr>
              <p:spPr bwMode="auto">
                <a:xfrm>
                  <a:off x="1088" y="729"/>
                  <a:ext cx="1088"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10611" name="Group 19"/>
                <p:cNvGrpSpPr>
                  <a:grpSpLocks/>
                </p:cNvGrpSpPr>
                <p:nvPr/>
              </p:nvGrpSpPr>
              <p:grpSpPr bwMode="auto">
                <a:xfrm>
                  <a:off x="1088" y="729"/>
                  <a:ext cx="1088" cy="403"/>
                  <a:chOff x="1088" y="729"/>
                  <a:chExt cx="1088" cy="403"/>
                </a:xfrm>
              </p:grpSpPr>
              <p:sp>
                <p:nvSpPr>
                  <p:cNvPr id="110598" name="Rectangle 6"/>
                  <p:cNvSpPr>
                    <a:spLocks noChangeArrowheads="1"/>
                  </p:cNvSpPr>
                  <p:nvPr/>
                </p:nvSpPr>
                <p:spPr bwMode="auto">
                  <a:xfrm>
                    <a:off x="1116" y="729"/>
                    <a:ext cx="1032"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Consultaron por otros</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10610" name="Rectangle 18"/>
                  <p:cNvSpPr>
                    <a:spLocks noChangeArrowheads="1"/>
                  </p:cNvSpPr>
                  <p:nvPr/>
                </p:nvSpPr>
                <p:spPr bwMode="auto">
                  <a:xfrm>
                    <a:off x="1088" y="729"/>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10617" name="Group 25"/>
              <p:cNvGrpSpPr>
                <a:grpSpLocks/>
              </p:cNvGrpSpPr>
              <p:nvPr/>
            </p:nvGrpSpPr>
            <p:grpSpPr bwMode="auto">
              <a:xfrm>
                <a:off x="2176" y="729"/>
                <a:ext cx="1088" cy="403"/>
                <a:chOff x="2176" y="729"/>
                <a:chExt cx="1088" cy="403"/>
              </a:xfrm>
            </p:grpSpPr>
            <p:sp>
              <p:nvSpPr>
                <p:cNvPr id="110616" name="Rectangle 24"/>
                <p:cNvSpPr>
                  <a:spLocks noChangeArrowheads="1"/>
                </p:cNvSpPr>
                <p:nvPr/>
              </p:nvSpPr>
              <p:spPr bwMode="auto">
                <a:xfrm>
                  <a:off x="2176" y="729"/>
                  <a:ext cx="1088"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nvGrpSpPr>
                <p:cNvPr id="110615" name="Group 23"/>
                <p:cNvGrpSpPr>
                  <a:grpSpLocks/>
                </p:cNvGrpSpPr>
                <p:nvPr/>
              </p:nvGrpSpPr>
              <p:grpSpPr bwMode="auto">
                <a:xfrm>
                  <a:off x="2176" y="729"/>
                  <a:ext cx="1088" cy="403"/>
                  <a:chOff x="2176" y="729"/>
                  <a:chExt cx="1088" cy="403"/>
                </a:xfrm>
              </p:grpSpPr>
              <p:sp>
                <p:nvSpPr>
                  <p:cNvPr id="110599" name="Rectangle 7"/>
                  <p:cNvSpPr>
                    <a:spLocks noChangeArrowheads="1"/>
                  </p:cNvSpPr>
                  <p:nvPr/>
                </p:nvSpPr>
                <p:spPr bwMode="auto">
                  <a:xfrm>
                    <a:off x="2204" y="729"/>
                    <a:ext cx="1032" cy="40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Total</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10614" name="Rectangle 22"/>
                  <p:cNvSpPr>
                    <a:spLocks noChangeArrowheads="1"/>
                  </p:cNvSpPr>
                  <p:nvPr/>
                </p:nvSpPr>
                <p:spPr bwMode="auto">
                  <a:xfrm>
                    <a:off x="2176" y="729"/>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grpSp>
            <p:nvGrpSpPr>
              <p:cNvPr id="110619" name="Group 27"/>
              <p:cNvGrpSpPr>
                <a:grpSpLocks/>
              </p:cNvGrpSpPr>
              <p:nvPr/>
            </p:nvGrpSpPr>
            <p:grpSpPr bwMode="auto">
              <a:xfrm>
                <a:off x="0" y="1132"/>
                <a:ext cx="1088" cy="403"/>
                <a:chOff x="0" y="1132"/>
                <a:chExt cx="1088" cy="403"/>
              </a:xfrm>
            </p:grpSpPr>
            <p:sp>
              <p:nvSpPr>
                <p:cNvPr id="110600" name="Rectangle 8"/>
                <p:cNvSpPr>
                  <a:spLocks noChangeArrowheads="1"/>
                </p:cNvSpPr>
                <p:nvPr/>
              </p:nvSpPr>
              <p:spPr bwMode="auto">
                <a:xfrm>
                  <a:off x="28" y="1132"/>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23</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10618" name="Rectangle 26"/>
                <p:cNvSpPr>
                  <a:spLocks noChangeArrowheads="1"/>
                </p:cNvSpPr>
                <p:nvPr/>
              </p:nvSpPr>
              <p:spPr bwMode="auto">
                <a:xfrm>
                  <a:off x="0" y="1132"/>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10621" name="Group 29"/>
              <p:cNvGrpSpPr>
                <a:grpSpLocks/>
              </p:cNvGrpSpPr>
              <p:nvPr/>
            </p:nvGrpSpPr>
            <p:grpSpPr bwMode="auto">
              <a:xfrm>
                <a:off x="1088" y="1132"/>
                <a:ext cx="1088" cy="403"/>
                <a:chOff x="1088" y="1132"/>
                <a:chExt cx="1088" cy="403"/>
              </a:xfrm>
            </p:grpSpPr>
            <p:sp>
              <p:nvSpPr>
                <p:cNvPr id="110601" name="Rectangle 9"/>
                <p:cNvSpPr>
                  <a:spLocks noChangeArrowheads="1"/>
                </p:cNvSpPr>
                <p:nvPr/>
              </p:nvSpPr>
              <p:spPr bwMode="auto">
                <a:xfrm>
                  <a:off x="1116" y="1132"/>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54</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10620" name="Rectangle 28"/>
                <p:cNvSpPr>
                  <a:spLocks noChangeArrowheads="1"/>
                </p:cNvSpPr>
                <p:nvPr/>
              </p:nvSpPr>
              <p:spPr bwMode="auto">
                <a:xfrm>
                  <a:off x="1088" y="1132"/>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10623" name="Group 31"/>
              <p:cNvGrpSpPr>
                <a:grpSpLocks/>
              </p:cNvGrpSpPr>
              <p:nvPr/>
            </p:nvGrpSpPr>
            <p:grpSpPr bwMode="auto">
              <a:xfrm>
                <a:off x="2176" y="1132"/>
                <a:ext cx="1088" cy="403"/>
                <a:chOff x="2176" y="1132"/>
                <a:chExt cx="1088" cy="403"/>
              </a:xfrm>
            </p:grpSpPr>
            <p:sp>
              <p:nvSpPr>
                <p:cNvPr id="110602" name="Rectangle 10"/>
                <p:cNvSpPr>
                  <a:spLocks noChangeArrowheads="1"/>
                </p:cNvSpPr>
                <p:nvPr/>
              </p:nvSpPr>
              <p:spPr bwMode="auto">
                <a:xfrm>
                  <a:off x="2204" y="1132"/>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77</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10622" name="Rectangle 30"/>
                <p:cNvSpPr>
                  <a:spLocks noChangeArrowheads="1"/>
                </p:cNvSpPr>
                <p:nvPr/>
              </p:nvSpPr>
              <p:spPr bwMode="auto">
                <a:xfrm>
                  <a:off x="2176" y="1132"/>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10625" name="Group 33"/>
              <p:cNvGrpSpPr>
                <a:grpSpLocks/>
              </p:cNvGrpSpPr>
              <p:nvPr/>
            </p:nvGrpSpPr>
            <p:grpSpPr bwMode="auto">
              <a:xfrm>
                <a:off x="0" y="1535"/>
                <a:ext cx="1088" cy="403"/>
                <a:chOff x="0" y="1535"/>
                <a:chExt cx="1088" cy="403"/>
              </a:xfrm>
            </p:grpSpPr>
            <p:sp>
              <p:nvSpPr>
                <p:cNvPr id="110603" name="Rectangle 11"/>
                <p:cNvSpPr>
                  <a:spLocks noChangeArrowheads="1"/>
                </p:cNvSpPr>
                <p:nvPr/>
              </p:nvSpPr>
              <p:spPr bwMode="auto">
                <a:xfrm>
                  <a:off x="28" y="1535"/>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29,87 %</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10624" name="Rectangle 32"/>
                <p:cNvSpPr>
                  <a:spLocks noChangeArrowheads="1"/>
                </p:cNvSpPr>
                <p:nvPr/>
              </p:nvSpPr>
              <p:spPr bwMode="auto">
                <a:xfrm>
                  <a:off x="0" y="1535"/>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10627" name="Group 35"/>
              <p:cNvGrpSpPr>
                <a:grpSpLocks/>
              </p:cNvGrpSpPr>
              <p:nvPr/>
            </p:nvGrpSpPr>
            <p:grpSpPr bwMode="auto">
              <a:xfrm>
                <a:off x="1088" y="1535"/>
                <a:ext cx="1088" cy="403"/>
                <a:chOff x="1088" y="1535"/>
                <a:chExt cx="1088" cy="403"/>
              </a:xfrm>
            </p:grpSpPr>
            <p:sp>
              <p:nvSpPr>
                <p:cNvPr id="110604" name="Rectangle 12"/>
                <p:cNvSpPr>
                  <a:spLocks noChangeArrowheads="1"/>
                </p:cNvSpPr>
                <p:nvPr/>
              </p:nvSpPr>
              <p:spPr bwMode="auto">
                <a:xfrm>
                  <a:off x="1116" y="1535"/>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70,13%</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10626" name="Rectangle 34"/>
                <p:cNvSpPr>
                  <a:spLocks noChangeArrowheads="1"/>
                </p:cNvSpPr>
                <p:nvPr/>
              </p:nvSpPr>
              <p:spPr bwMode="auto">
                <a:xfrm>
                  <a:off x="1088" y="1535"/>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nvGrpSpPr>
              <p:cNvPr id="110629" name="Group 37"/>
              <p:cNvGrpSpPr>
                <a:grpSpLocks/>
              </p:cNvGrpSpPr>
              <p:nvPr/>
            </p:nvGrpSpPr>
            <p:grpSpPr bwMode="auto">
              <a:xfrm>
                <a:off x="2176" y="1535"/>
                <a:ext cx="1088" cy="403"/>
                <a:chOff x="2176" y="1535"/>
                <a:chExt cx="1088" cy="403"/>
              </a:xfrm>
            </p:grpSpPr>
            <p:sp>
              <p:nvSpPr>
                <p:cNvPr id="110605" name="Rectangle 13"/>
                <p:cNvSpPr>
                  <a:spLocks noChangeArrowheads="1"/>
                </p:cNvSpPr>
                <p:nvPr/>
              </p:nvSpPr>
              <p:spPr bwMode="auto">
                <a:xfrm>
                  <a:off x="2204" y="1535"/>
                  <a:ext cx="103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kumimoji="0" lang="es-AR" sz="1200" b="0">
                      <a:solidFill>
                        <a:srgbClr val="000000"/>
                      </a:solidFill>
                      <a:effectLst/>
                      <a:latin typeface="Times New Roman" pitchFamily="18" charset="0"/>
                      <a:cs typeface="Times New Roman" pitchFamily="18" charset="0"/>
                    </a:rPr>
                    <a:t>100 %</a:t>
                  </a:r>
                  <a:endParaRPr kumimoji="0" lang="es-AR" sz="1200" b="0">
                    <a:solidFill>
                      <a:srgbClr val="000000"/>
                    </a:solidFill>
                    <a:effectLst/>
                    <a:latin typeface="Arial" charset="0"/>
                    <a:cs typeface="Arial" charset="0"/>
                  </a:endParaRPr>
                </a:p>
                <a:p>
                  <a:endParaRPr kumimoji="0" lang="es-AR" b="0">
                    <a:solidFill>
                      <a:schemeClr val="tx1"/>
                    </a:solidFill>
                    <a:effectLst/>
                    <a:latin typeface="Times New Roman" pitchFamily="18" charset="0"/>
                  </a:endParaRPr>
                </a:p>
              </p:txBody>
            </p:sp>
            <p:sp>
              <p:nvSpPr>
                <p:cNvPr id="110628" name="Rectangle 36"/>
                <p:cNvSpPr>
                  <a:spLocks noChangeArrowheads="1"/>
                </p:cNvSpPr>
                <p:nvPr/>
              </p:nvSpPr>
              <p:spPr bwMode="auto">
                <a:xfrm>
                  <a:off x="2176" y="1535"/>
                  <a:ext cx="108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grpSp>
        <p:sp>
          <p:nvSpPr>
            <p:cNvPr id="110631" name="Rectangle 39"/>
            <p:cNvSpPr>
              <a:spLocks noChangeArrowheads="1"/>
            </p:cNvSpPr>
            <p:nvPr/>
          </p:nvSpPr>
          <p:spPr bwMode="auto">
            <a:xfrm>
              <a:off x="-3" y="726"/>
              <a:ext cx="3270" cy="1215"/>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s-AR"/>
            </a:p>
          </p:txBody>
        </p:sp>
      </p:grpSp>
      <p:sp>
        <p:nvSpPr>
          <p:cNvPr id="110633" name="Rectangle 41"/>
          <p:cNvSpPr>
            <a:spLocks noChangeArrowheads="1"/>
          </p:cNvSpPr>
          <p:nvPr/>
        </p:nvSpPr>
        <p:spPr bwMode="auto">
          <a:xfrm>
            <a:off x="3175" y="4559301"/>
            <a:ext cx="914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0" lang="es-AR" sz="1200" b="0">
                <a:solidFill>
                  <a:srgbClr val="000000"/>
                </a:solidFill>
                <a:effectLst/>
                <a:latin typeface="Times New Roman" pitchFamily="18" charset="0"/>
                <a:cs typeface="Times New Roman" pitchFamily="18" charset="0"/>
              </a:rPr>
              <a:t/>
            </a:r>
            <a:br>
              <a:rPr kumimoji="0" lang="es-AR" sz="1200" b="0">
                <a:solidFill>
                  <a:srgbClr val="000000"/>
                </a:solidFill>
                <a:effectLst/>
                <a:latin typeface="Times New Roman" pitchFamily="18" charset="0"/>
                <a:cs typeface="Times New Roman" pitchFamily="18" charset="0"/>
              </a:rPr>
            </a:br>
            <a:endParaRPr kumimoji="0" lang="es-AR" sz="1200" b="0">
              <a:solidFill>
                <a:srgbClr val="000000"/>
              </a:solidFill>
              <a:effectLst/>
              <a:latin typeface="Arial" charset="0"/>
              <a:cs typeface="Arial" charset="0"/>
            </a:endParaRPr>
          </a:p>
          <a:p>
            <a:pPr algn="l"/>
            <a:endParaRPr kumimoji="0" lang="es-AR" b="0">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594"/>
                                        </p:tgtEl>
                                        <p:attrNameLst>
                                          <p:attrName>style.visibility</p:attrName>
                                        </p:attrNameLst>
                                      </p:cBhvr>
                                      <p:to>
                                        <p:strVal val="visible"/>
                                      </p:to>
                                    </p:set>
                                    <p:anim calcmode="lin" valueType="num">
                                      <p:cBhvr additive="base">
                                        <p:cTn id="7" dur="500" fill="hold"/>
                                        <p:tgtEl>
                                          <p:spTgt spid="110594"/>
                                        </p:tgtEl>
                                        <p:attrNameLst>
                                          <p:attrName>ppt_x</p:attrName>
                                        </p:attrNameLst>
                                      </p:cBhvr>
                                      <p:tavLst>
                                        <p:tav tm="0">
                                          <p:val>
                                            <p:strVal val="0-#ppt_w/2"/>
                                          </p:val>
                                        </p:tav>
                                        <p:tav tm="100000">
                                          <p:val>
                                            <p:strVal val="#ppt_x"/>
                                          </p:val>
                                        </p:tav>
                                      </p:tavLst>
                                    </p:anim>
                                    <p:anim calcmode="lin" valueType="num">
                                      <p:cBhvr additive="base">
                                        <p:cTn id="8" dur="500" fill="hold"/>
                                        <p:tgtEl>
                                          <p:spTgt spid="1105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0596"/>
                                        </p:tgtEl>
                                        <p:attrNameLst>
                                          <p:attrName>style.visibility</p:attrName>
                                        </p:attrNameLst>
                                      </p:cBhvr>
                                      <p:to>
                                        <p:strVal val="visible"/>
                                      </p:to>
                                    </p:set>
                                    <p:anim calcmode="lin" valueType="num">
                                      <p:cBhvr additive="base">
                                        <p:cTn id="19" dur="500" fill="hold"/>
                                        <p:tgtEl>
                                          <p:spTgt spid="110596"/>
                                        </p:tgtEl>
                                        <p:attrNameLst>
                                          <p:attrName>ppt_x</p:attrName>
                                        </p:attrNameLst>
                                      </p:cBhvr>
                                      <p:tavLst>
                                        <p:tav tm="0">
                                          <p:val>
                                            <p:strVal val="0-#ppt_w/2"/>
                                          </p:val>
                                        </p:tav>
                                        <p:tav tm="100000">
                                          <p:val>
                                            <p:strVal val="#ppt_x"/>
                                          </p:val>
                                        </p:tav>
                                      </p:tavLst>
                                    </p:anim>
                                    <p:anim calcmode="lin" valueType="num">
                                      <p:cBhvr additive="base">
                                        <p:cTn id="20" dur="500" fill="hold"/>
                                        <p:tgtEl>
                                          <p:spTgt spid="11059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10632"/>
                                        </p:tgtEl>
                                        <p:attrNameLst>
                                          <p:attrName>style.visibility</p:attrName>
                                        </p:attrNameLst>
                                      </p:cBhvr>
                                      <p:to>
                                        <p:strVal val="visible"/>
                                      </p:to>
                                    </p:set>
                                    <p:anim calcmode="lin" valueType="num">
                                      <p:cBhvr additive="base">
                                        <p:cTn id="25" dur="500" fill="hold"/>
                                        <p:tgtEl>
                                          <p:spTgt spid="110632"/>
                                        </p:tgtEl>
                                        <p:attrNameLst>
                                          <p:attrName>ppt_x</p:attrName>
                                        </p:attrNameLst>
                                      </p:cBhvr>
                                      <p:tavLst>
                                        <p:tav tm="0">
                                          <p:val>
                                            <p:strVal val="0-#ppt_w/2"/>
                                          </p:val>
                                        </p:tav>
                                        <p:tav tm="100000">
                                          <p:val>
                                            <p:strVal val="#ppt_x"/>
                                          </p:val>
                                        </p:tav>
                                      </p:tavLst>
                                    </p:anim>
                                    <p:anim calcmode="lin" valueType="num">
                                      <p:cBhvr additive="base">
                                        <p:cTn id="26" dur="500" fill="hold"/>
                                        <p:tgtEl>
                                          <p:spTgt spid="11063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0633"/>
                                        </p:tgtEl>
                                        <p:attrNameLst>
                                          <p:attrName>style.visibility</p:attrName>
                                        </p:attrNameLst>
                                      </p:cBhvr>
                                      <p:to>
                                        <p:strVal val="visible"/>
                                      </p:to>
                                    </p:set>
                                    <p:anim calcmode="lin" valueType="num">
                                      <p:cBhvr additive="base">
                                        <p:cTn id="31" dur="500" fill="hold"/>
                                        <p:tgtEl>
                                          <p:spTgt spid="110633"/>
                                        </p:tgtEl>
                                        <p:attrNameLst>
                                          <p:attrName>ppt_x</p:attrName>
                                        </p:attrNameLst>
                                      </p:cBhvr>
                                      <p:tavLst>
                                        <p:tav tm="0">
                                          <p:val>
                                            <p:strVal val="0-#ppt_w/2"/>
                                          </p:val>
                                        </p:tav>
                                        <p:tav tm="100000">
                                          <p:val>
                                            <p:strVal val="#ppt_x"/>
                                          </p:val>
                                        </p:tav>
                                      </p:tavLst>
                                    </p:anim>
                                    <p:anim calcmode="lin" valueType="num">
                                      <p:cBhvr additive="base">
                                        <p:cTn id="32" dur="500" fill="hold"/>
                                        <p:tgtEl>
                                          <p:spTgt spid="1106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Graphic spid="2" grpId="0">
        <p:bldAsOne/>
      </p:bldGraphic>
      <p:bldP spid="110596" grpId="0" autoUpdateAnimBg="0"/>
      <p:bldP spid="11063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173163" y="609600"/>
            <a:ext cx="7772400" cy="1066800"/>
          </a:xfrm>
        </p:spPr>
        <p:txBody>
          <a:bodyPr/>
          <a:lstStyle/>
          <a:p>
            <a:pPr>
              <a:buClr>
                <a:schemeClr val="accent2"/>
              </a:buClr>
              <a:buFont typeface="Wingdings" pitchFamily="2" charset="2"/>
              <a:buChar char="§"/>
            </a:pPr>
            <a:r>
              <a:rPr lang="es-MX" sz="1800" b="1"/>
              <a:t>  </a:t>
            </a:r>
            <a:r>
              <a:rPr lang="es-MX" sz="1800" b="1">
                <a:solidFill>
                  <a:schemeClr val="tx1"/>
                </a:solidFill>
                <a:latin typeface="Arial" charset="0"/>
              </a:rPr>
              <a:t>Situaciones de violencia</a:t>
            </a:r>
            <a:r>
              <a:rPr lang="es-AR" sz="1800">
                <a:solidFill>
                  <a:schemeClr val="tx1"/>
                </a:solidFill>
                <a:latin typeface="Arial" charset="0"/>
              </a:rPr>
              <a:t> </a:t>
            </a:r>
            <a:r>
              <a:rPr lang="es-AR" sz="1800" b="1">
                <a:solidFill>
                  <a:schemeClr val="tx1"/>
                </a:solidFill>
                <a:latin typeface="Arial" charset="0"/>
              </a:rPr>
              <a:t>intrafamiliar</a:t>
            </a:r>
            <a:r>
              <a:rPr lang="es-MX" sz="1800">
                <a:latin typeface="Arial" charset="0"/>
                <a:cs typeface="Times New Roman" pitchFamily="18" charset="0"/>
              </a:rPr>
              <a:t> </a:t>
            </a:r>
            <a:r>
              <a:rPr lang="es-AR" sz="1800">
                <a:latin typeface="Arial" charset="0"/>
                <a:cs typeface="Times New Roman" pitchFamily="18" charset="0"/>
              </a:rPr>
              <a:t/>
            </a:r>
            <a:br>
              <a:rPr lang="es-AR" sz="1800">
                <a:latin typeface="Arial" charset="0"/>
                <a:cs typeface="Times New Roman" pitchFamily="18" charset="0"/>
              </a:rPr>
            </a:br>
            <a:endParaRPr lang="es-ES" sz="1800">
              <a:latin typeface="Arial" charset="0"/>
              <a:cs typeface="Times New Roman" pitchFamily="18" charset="0"/>
            </a:endParaRPr>
          </a:p>
        </p:txBody>
      </p:sp>
      <p:sp>
        <p:nvSpPr>
          <p:cNvPr id="111619" name="Rectangle 3"/>
          <p:cNvSpPr>
            <a:spLocks noGrp="1" noChangeArrowheads="1"/>
          </p:cNvSpPr>
          <p:nvPr>
            <p:ph type="chart" idx="1"/>
          </p:nvPr>
        </p:nvSpPr>
        <p:spPr/>
      </p:sp>
      <p:sp>
        <p:nvSpPr>
          <p:cNvPr id="111621" name="Rectangle 5"/>
          <p:cNvSpPr>
            <a:spLocks noChangeArrowheads="1"/>
          </p:cNvSpPr>
          <p:nvPr/>
        </p:nvSpPr>
        <p:spPr bwMode="auto">
          <a:xfrm>
            <a:off x="1943100" y="2009775"/>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es-AR"/>
          </a:p>
        </p:txBody>
      </p:sp>
      <p:graphicFrame>
        <p:nvGraphicFramePr>
          <p:cNvPr id="2" name="Object 4"/>
          <p:cNvGraphicFramePr>
            <a:graphicFrameLocks noChangeAspect="1"/>
          </p:cNvGraphicFramePr>
          <p:nvPr/>
        </p:nvGraphicFramePr>
        <p:xfrm>
          <a:off x="1498600" y="1879600"/>
          <a:ext cx="6985000" cy="3556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618"/>
                                        </p:tgtEl>
                                        <p:attrNameLst>
                                          <p:attrName>style.visibility</p:attrName>
                                        </p:attrNameLst>
                                      </p:cBhvr>
                                      <p:to>
                                        <p:strVal val="visible"/>
                                      </p:to>
                                    </p:set>
                                    <p:anim calcmode="lin" valueType="num">
                                      <p:cBhvr additive="base">
                                        <p:cTn id="7" dur="500" fill="hold"/>
                                        <p:tgtEl>
                                          <p:spTgt spid="111618"/>
                                        </p:tgtEl>
                                        <p:attrNameLst>
                                          <p:attrName>ppt_x</p:attrName>
                                        </p:attrNameLst>
                                      </p:cBhvr>
                                      <p:tavLst>
                                        <p:tav tm="0">
                                          <p:val>
                                            <p:strVal val="0-#ppt_w/2"/>
                                          </p:val>
                                        </p:tav>
                                        <p:tav tm="100000">
                                          <p:val>
                                            <p:strVal val="#ppt_x"/>
                                          </p:val>
                                        </p:tav>
                                      </p:tavLst>
                                    </p:anim>
                                    <p:anim calcmode="lin" valueType="num">
                                      <p:cBhvr additive="base">
                                        <p:cTn id="8" dur="500" fill="hold"/>
                                        <p:tgtEl>
                                          <p:spTgt spid="1116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111621"/>
                                        </p:tgtEl>
                                        <p:attrNameLst>
                                          <p:attrName>style.visibility</p:attrName>
                                        </p:attrNameLst>
                                      </p:cBhvr>
                                      <p:to>
                                        <p:strVal val="visible"/>
                                      </p:to>
                                    </p:set>
                                    <p:anim calcmode="lin" valueType="num">
                                      <p:cBhvr additive="base">
                                        <p:cTn id="13" dur="500" fill="hold"/>
                                        <p:tgtEl>
                                          <p:spTgt spid="111621"/>
                                        </p:tgtEl>
                                        <p:attrNameLst>
                                          <p:attrName>ppt_x</p:attrName>
                                        </p:attrNameLst>
                                      </p:cBhvr>
                                      <p:tavLst>
                                        <p:tav tm="0">
                                          <p:val>
                                            <p:strVal val="0-#ppt_w/2"/>
                                          </p:val>
                                        </p:tav>
                                        <p:tav tm="100000">
                                          <p:val>
                                            <p:strVal val="#ppt_x"/>
                                          </p:val>
                                        </p:tav>
                                      </p:tavLst>
                                    </p:anim>
                                    <p:anim calcmode="lin" valueType="num">
                                      <p:cBhvr additive="base">
                                        <p:cTn id="14" dur="500" fill="hold"/>
                                        <p:tgtEl>
                                          <p:spTgt spid="11162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autoUpdateAnimBg="0"/>
      <p:bldP spid="111621" grpId="0" animBg="1"/>
      <p:bldGraphic spid="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1219200" y="685800"/>
            <a:ext cx="7391400"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0" lang="es-AR" sz="1800">
                <a:solidFill>
                  <a:schemeClr val="tx1"/>
                </a:solidFill>
                <a:effectLst/>
                <a:latin typeface="Times New Roman" pitchFamily="18" charset="0"/>
                <a:cs typeface="Times New Roman" pitchFamily="18" charset="0"/>
              </a:rPr>
              <a:t>PROBLEMAS IDENTIFICADOS</a:t>
            </a:r>
            <a:r>
              <a:rPr kumimoji="0" lang="es-AR" sz="1800" b="0">
                <a:solidFill>
                  <a:schemeClr val="tx1"/>
                </a:solidFill>
                <a:effectLst/>
                <a:latin typeface="Times New Roman" pitchFamily="18" charset="0"/>
                <a:cs typeface="Times New Roman" pitchFamily="18" charset="0"/>
              </a:rPr>
              <a:t>:</a:t>
            </a:r>
          </a:p>
          <a:p>
            <a:pPr algn="just"/>
            <a:endParaRPr kumimoji="0" lang="es-AR" sz="1800" b="0">
              <a:solidFill>
                <a:schemeClr val="tx1"/>
              </a:solidFill>
              <a:effectLst/>
              <a:latin typeface="Times New Roman" pitchFamily="18" charset="0"/>
              <a:cs typeface="Times New Roman" pitchFamily="18" charset="0"/>
            </a:endParaRPr>
          </a:p>
          <a:p>
            <a:pPr algn="just">
              <a:buClr>
                <a:schemeClr val="bg2"/>
              </a:buClr>
              <a:buFont typeface="Wingdings" pitchFamily="2" charset="2"/>
              <a:buChar char="Ø"/>
            </a:pPr>
            <a:r>
              <a:rPr kumimoji="0" lang="es-AR" sz="2000" i="1">
                <a:solidFill>
                  <a:schemeClr val="tx1"/>
                </a:solidFill>
                <a:effectLst/>
                <a:latin typeface="Times New Roman" pitchFamily="18" charset="0"/>
                <a:cs typeface="Times New Roman" pitchFamily="18" charset="0"/>
              </a:rPr>
              <a:t> </a:t>
            </a:r>
            <a:r>
              <a:rPr kumimoji="0" lang="es-AR" sz="1600" b="0">
                <a:solidFill>
                  <a:schemeClr val="tx1"/>
                </a:solidFill>
                <a:effectLst/>
                <a:latin typeface="Arial" charset="0"/>
                <a:cs typeface="Times New Roman" pitchFamily="18" charset="0"/>
              </a:rPr>
              <a:t>alto índice de desocupación de las mujeres pertenecientes al barrio</a:t>
            </a:r>
          </a:p>
          <a:p>
            <a:pPr algn="just">
              <a:buClr>
                <a:schemeClr val="bg2"/>
              </a:buClr>
              <a:buFont typeface="Wingdings" pitchFamily="2" charset="2"/>
              <a:buChar char="Ø"/>
            </a:pPr>
            <a:r>
              <a:rPr kumimoji="0" lang="es-AR" sz="1600" b="0">
                <a:solidFill>
                  <a:schemeClr val="tx1"/>
                </a:solidFill>
                <a:effectLst/>
                <a:latin typeface="Arial" charset="0"/>
                <a:cs typeface="Times New Roman" pitchFamily="18" charset="0"/>
              </a:rPr>
              <a:t> condiciones de precariedad e inestabilidad laboral</a:t>
            </a:r>
          </a:p>
          <a:p>
            <a:pPr algn="just">
              <a:buClr>
                <a:schemeClr val="bg2"/>
              </a:buClr>
              <a:buFont typeface="Wingdings" pitchFamily="2" charset="2"/>
              <a:buChar char="Ø"/>
            </a:pPr>
            <a:r>
              <a:rPr kumimoji="0" lang="es-AR" sz="1600" b="0">
                <a:solidFill>
                  <a:schemeClr val="tx1"/>
                </a:solidFill>
                <a:effectLst/>
                <a:latin typeface="Arial" charset="0"/>
                <a:cs typeface="Times New Roman" pitchFamily="18" charset="0"/>
              </a:rPr>
              <a:t> dependencia a programas sociales siendo la única fuente de ingresos familiar, cuya consecuencia son bajos ingresos que no resultan suficientes para satisfacer las necesidades básica de la unidad doméstica</a:t>
            </a:r>
          </a:p>
          <a:p>
            <a:pPr algn="just">
              <a:buClr>
                <a:schemeClr val="bg2"/>
              </a:buClr>
              <a:buFont typeface="Wingdings" pitchFamily="2" charset="2"/>
              <a:buChar char="Ø"/>
            </a:pPr>
            <a:r>
              <a:rPr kumimoji="0" lang="es-AR" sz="1600" b="0">
                <a:solidFill>
                  <a:schemeClr val="tx1"/>
                </a:solidFill>
                <a:effectLst/>
                <a:latin typeface="Arial" charset="0"/>
                <a:cs typeface="Times New Roman" pitchFamily="18" charset="0"/>
              </a:rPr>
              <a:t> la responsabilidad de muchas mujeres de  garantizar la subsistencia de la unidad familiar sumado a las obligaciones referidas al trabajo doméstico relacionado con el rol asignado a la mujer</a:t>
            </a:r>
          </a:p>
          <a:p>
            <a:pPr algn="just">
              <a:buClr>
                <a:schemeClr val="bg2"/>
              </a:buClr>
              <a:buFont typeface="Wingdings" pitchFamily="2" charset="2"/>
              <a:buChar char="Ø"/>
            </a:pPr>
            <a:r>
              <a:rPr kumimoji="0" lang="es-AR" sz="1600" b="0">
                <a:solidFill>
                  <a:schemeClr val="tx1"/>
                </a:solidFill>
                <a:effectLst/>
                <a:latin typeface="Arial" charset="0"/>
                <a:cs typeface="Times New Roman" pitchFamily="18" charset="0"/>
              </a:rPr>
              <a:t>las situaciones de violencia que en muchas ocasiones atraviesan.</a:t>
            </a:r>
          </a:p>
          <a:p>
            <a:pPr algn="just">
              <a:buClr>
                <a:schemeClr val="bg2"/>
              </a:buClr>
              <a:buFont typeface="Wingdings" pitchFamily="2" charset="2"/>
              <a:buChar char="Ø"/>
            </a:pPr>
            <a:endParaRPr kumimoji="0" lang="es-AR" sz="1600" b="0">
              <a:solidFill>
                <a:schemeClr val="tx1"/>
              </a:solidFill>
              <a:effectLst/>
              <a:latin typeface="Arial" charset="0"/>
              <a:cs typeface="Times New Roman" pitchFamily="18" charset="0"/>
            </a:endParaRPr>
          </a:p>
          <a:p>
            <a:pPr algn="just">
              <a:buClr>
                <a:schemeClr val="bg2"/>
              </a:buClr>
              <a:buFont typeface="Wingdings" pitchFamily="2" charset="2"/>
              <a:buNone/>
            </a:pPr>
            <a:endParaRPr kumimoji="0" lang="es-AR" sz="1600" b="0">
              <a:solidFill>
                <a:schemeClr val="tx1"/>
              </a:solidFill>
              <a:effectLst/>
              <a:latin typeface="Times New Roman" pitchFamily="18" charset="0"/>
              <a:cs typeface="Times New Roman" pitchFamily="18" charset="0"/>
            </a:endParaRPr>
          </a:p>
          <a:p>
            <a:pPr algn="just">
              <a:buClr>
                <a:schemeClr val="bg2"/>
              </a:buClr>
              <a:buFont typeface="Wingdings" pitchFamily="2" charset="2"/>
              <a:buNone/>
            </a:pPr>
            <a:endParaRPr kumimoji="0" lang="es-AR" sz="1600" b="0">
              <a:solidFill>
                <a:schemeClr val="tx1"/>
              </a:solidFill>
              <a:effectLst/>
              <a:latin typeface="Times New Roman" pitchFamily="18" charset="0"/>
              <a:cs typeface="Times New Roman" pitchFamily="18" charset="0"/>
            </a:endParaRPr>
          </a:p>
          <a:p>
            <a:pPr algn="just">
              <a:buClr>
                <a:schemeClr val="bg2"/>
              </a:buClr>
              <a:buFont typeface="Wingdings" pitchFamily="2" charset="2"/>
              <a:buNone/>
            </a:pPr>
            <a:r>
              <a:rPr kumimoji="0" lang="es-AR" sz="1800" i="1">
                <a:solidFill>
                  <a:schemeClr val="tx1"/>
                </a:solidFill>
                <a:effectLst/>
                <a:latin typeface="Times New Roman" pitchFamily="18" charset="0"/>
                <a:cs typeface="Times New Roman" pitchFamily="18" charset="0"/>
              </a:rPr>
              <a:t>DEFINICION DEL PROBLEMA</a:t>
            </a:r>
          </a:p>
          <a:p>
            <a:pPr algn="just">
              <a:buClr>
                <a:schemeClr val="bg2"/>
              </a:buClr>
              <a:buFont typeface="Wingdings" pitchFamily="2" charset="2"/>
              <a:buNone/>
            </a:pPr>
            <a:endParaRPr kumimoji="0" lang="es-AR" sz="2000" i="1">
              <a:solidFill>
                <a:schemeClr val="tx1"/>
              </a:solidFill>
              <a:effectLst/>
              <a:latin typeface="Times New Roman" pitchFamily="18" charset="0"/>
              <a:cs typeface="Times New Roman" pitchFamily="18" charset="0"/>
            </a:endParaRPr>
          </a:p>
          <a:p>
            <a:pPr algn="just">
              <a:buClr>
                <a:schemeClr val="bg2"/>
              </a:buClr>
              <a:buFont typeface="Wingdings" pitchFamily="2" charset="2"/>
              <a:buNone/>
            </a:pPr>
            <a:r>
              <a:rPr kumimoji="0" lang="es-AR" sz="1600" b="0" i="1">
                <a:solidFill>
                  <a:schemeClr val="tx1"/>
                </a:solidFill>
                <a:effectLst/>
                <a:latin typeface="Arial" charset="0"/>
                <a:cs typeface="Times New Roman" pitchFamily="18" charset="0"/>
              </a:rPr>
              <a:t>Esta realidad manifiesta el problema de la marginalidad y vulnerabilidad Psicosocial de las mujeres que viven en el  Área Programática del Centro de Salud N° 3</a:t>
            </a:r>
            <a:endParaRPr kumimoji="0" lang="es-AR" sz="1600" b="0">
              <a:solidFill>
                <a:schemeClr val="tx1"/>
              </a:solidFill>
              <a:effectLst/>
              <a:latin typeface="Arial" charset="0"/>
              <a:cs typeface="Times New Roman" pitchFamily="18" charset="0"/>
            </a:endParaRPr>
          </a:p>
          <a:p>
            <a:pPr algn="just"/>
            <a:r>
              <a:rPr kumimoji="0" lang="es-AR" sz="2000" b="0">
                <a:solidFill>
                  <a:schemeClr val="tx1"/>
                </a:solidFill>
                <a:effectLst/>
                <a:latin typeface="Times New Roman" pitchFamily="18" charset="0"/>
                <a:cs typeface="Times New Roman" pitchFamily="18" charset="0"/>
              </a:rPr>
              <a:t> </a:t>
            </a:r>
          </a:p>
          <a:p>
            <a:pPr algn="l"/>
            <a:endParaRPr kumimoji="0" lang="es-AR" sz="2000" b="0">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strips(downLeft)">
                                      <p:cBhvr>
                                        <p:cTn id="7" dur="500"/>
                                        <p:tgtEl>
                                          <p:spTgt spid="112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173163" y="457200"/>
            <a:ext cx="7772400" cy="685800"/>
          </a:xfrm>
        </p:spPr>
        <p:txBody>
          <a:bodyPr/>
          <a:lstStyle/>
          <a:p>
            <a:r>
              <a:rPr lang="es-AR" sz="2400" b="1">
                <a:effectLst>
                  <a:outerShdw blurRad="38100" dist="38100" dir="2700000" algn="tl">
                    <a:srgbClr val="C0C0C0"/>
                  </a:outerShdw>
                </a:effectLst>
                <a:cs typeface="Times New Roman" pitchFamily="18" charset="0"/>
              </a:rPr>
              <a:t>DEFINICION DE PRIORIDADES</a:t>
            </a:r>
            <a:br>
              <a:rPr lang="es-AR" sz="2400" b="1">
                <a:effectLst>
                  <a:outerShdw blurRad="38100" dist="38100" dir="2700000" algn="tl">
                    <a:srgbClr val="C0C0C0"/>
                  </a:outerShdw>
                </a:effectLst>
                <a:cs typeface="Times New Roman" pitchFamily="18" charset="0"/>
              </a:rPr>
            </a:br>
            <a:endParaRPr lang="es-ES" sz="2400" b="1">
              <a:effectLst>
                <a:outerShdw blurRad="38100" dist="38100" dir="2700000" algn="tl">
                  <a:srgbClr val="C0C0C0"/>
                </a:outerShdw>
              </a:effectLst>
              <a:cs typeface="Times New Roman" pitchFamily="18" charset="0"/>
            </a:endParaRPr>
          </a:p>
        </p:txBody>
      </p:sp>
      <p:sp>
        <p:nvSpPr>
          <p:cNvPr id="116739" name="Rectangle 3"/>
          <p:cNvSpPr>
            <a:spLocks noGrp="1" noChangeArrowheads="1"/>
          </p:cNvSpPr>
          <p:nvPr>
            <p:ph type="body" idx="1"/>
          </p:nvPr>
        </p:nvSpPr>
        <p:spPr>
          <a:xfrm>
            <a:off x="1173163" y="1219200"/>
            <a:ext cx="7772400" cy="4876800"/>
          </a:xfrm>
        </p:spPr>
        <p:txBody>
          <a:bodyPr/>
          <a:lstStyle/>
          <a:p>
            <a:pPr>
              <a:lnSpc>
                <a:spcPct val="90000"/>
              </a:lnSpc>
            </a:pPr>
            <a:endParaRPr lang="es-AR" sz="1600" dirty="0">
              <a:effectLst>
                <a:outerShdw blurRad="38100" dist="38100" dir="2700000" algn="tl">
                  <a:srgbClr val="C0C0C0"/>
                </a:outerShdw>
              </a:effectLst>
              <a:cs typeface="Times New Roman" pitchFamily="18" charset="0"/>
            </a:endParaRPr>
          </a:p>
          <a:p>
            <a:pPr>
              <a:lnSpc>
                <a:spcPct val="90000"/>
              </a:lnSpc>
              <a:buFont typeface="Monotype Sorts" pitchFamily="2" charset="2"/>
              <a:buChar char="n"/>
            </a:pPr>
            <a:r>
              <a:rPr lang="es-AR" sz="1400" b="1" dirty="0">
                <a:cs typeface="Times New Roman" pitchFamily="18" charset="0"/>
              </a:rPr>
              <a:t>En </a:t>
            </a:r>
            <a:r>
              <a:rPr lang="es-AR" sz="1400" b="1" dirty="0" err="1">
                <a:cs typeface="Times New Roman" pitchFamily="18" charset="0"/>
              </a:rPr>
              <a:t>funcion</a:t>
            </a:r>
            <a:r>
              <a:rPr lang="es-AR" sz="1400" b="1" dirty="0">
                <a:cs typeface="Times New Roman" pitchFamily="18" charset="0"/>
              </a:rPr>
              <a:t> de la </a:t>
            </a:r>
            <a:r>
              <a:rPr lang="es-AR" sz="1400" b="1" dirty="0" err="1">
                <a:cs typeface="Times New Roman" pitchFamily="18" charset="0"/>
              </a:rPr>
              <a:t>Mision</a:t>
            </a:r>
            <a:r>
              <a:rPr lang="es-AR" sz="1400" b="1" dirty="0">
                <a:cs typeface="Times New Roman" pitchFamily="18" charset="0"/>
              </a:rPr>
              <a:t> de la Institución</a:t>
            </a:r>
          </a:p>
          <a:p>
            <a:pPr>
              <a:lnSpc>
                <a:spcPct val="90000"/>
              </a:lnSpc>
            </a:pPr>
            <a:r>
              <a:rPr lang="es-AR" sz="1400" dirty="0">
                <a:cs typeface="Times New Roman" pitchFamily="18" charset="0"/>
              </a:rPr>
              <a:t>       Creemos fundamental considerar la problemática planteada desde el marco de </a:t>
            </a:r>
          </a:p>
          <a:p>
            <a:pPr>
              <a:lnSpc>
                <a:spcPct val="90000"/>
              </a:lnSpc>
            </a:pPr>
            <a:r>
              <a:rPr lang="es-AR" sz="1400" dirty="0">
                <a:cs typeface="Times New Roman" pitchFamily="18" charset="0"/>
              </a:rPr>
              <a:t>       la atención primaria de la salud, y porque abriría nuevas líneas de trabajo </a:t>
            </a:r>
          </a:p>
          <a:p>
            <a:pPr>
              <a:lnSpc>
                <a:spcPct val="90000"/>
              </a:lnSpc>
            </a:pPr>
            <a:r>
              <a:rPr lang="es-AR" sz="1400" dirty="0">
                <a:cs typeface="Times New Roman" pitchFamily="18" charset="0"/>
              </a:rPr>
              <a:t>       orientadas a desarrollar actividades comunitarias de prevención y promoción de </a:t>
            </a:r>
          </a:p>
          <a:p>
            <a:pPr>
              <a:lnSpc>
                <a:spcPct val="90000"/>
              </a:lnSpc>
            </a:pPr>
            <a:r>
              <a:rPr lang="es-AR" sz="1400" dirty="0">
                <a:cs typeface="Times New Roman" pitchFamily="18" charset="0"/>
              </a:rPr>
              <a:t>       la salud como una respuesta integral abarcando en un todo distintas dimensiones de la realidad social</a:t>
            </a:r>
          </a:p>
          <a:p>
            <a:pPr>
              <a:lnSpc>
                <a:spcPct val="90000"/>
              </a:lnSpc>
            </a:pPr>
            <a:endParaRPr lang="es-AR" sz="1400" dirty="0">
              <a:cs typeface="Times New Roman" pitchFamily="18" charset="0"/>
            </a:endParaRPr>
          </a:p>
          <a:p>
            <a:pPr>
              <a:lnSpc>
                <a:spcPct val="90000"/>
              </a:lnSpc>
              <a:buFont typeface="Monotype Sorts" pitchFamily="2" charset="2"/>
              <a:buChar char="n"/>
            </a:pPr>
            <a:r>
              <a:rPr lang="es-AR" sz="1400" b="1" dirty="0">
                <a:cs typeface="Times New Roman" pitchFamily="18" charset="0"/>
              </a:rPr>
              <a:t>En </a:t>
            </a:r>
            <a:r>
              <a:rPr lang="es-AR" sz="1400" b="1" dirty="0" err="1">
                <a:cs typeface="Times New Roman" pitchFamily="18" charset="0"/>
              </a:rPr>
              <a:t>funcion</a:t>
            </a:r>
            <a:r>
              <a:rPr lang="es-AR" sz="1400" b="1" dirty="0">
                <a:cs typeface="Times New Roman" pitchFamily="18" charset="0"/>
              </a:rPr>
              <a:t> de la magnitud</a:t>
            </a:r>
          </a:p>
          <a:p>
            <a:pPr>
              <a:lnSpc>
                <a:spcPct val="90000"/>
              </a:lnSpc>
            </a:pPr>
            <a:r>
              <a:rPr lang="es-AR" sz="1400" dirty="0">
                <a:cs typeface="Times New Roman" pitchFamily="18" charset="0"/>
              </a:rPr>
              <a:t>       En función de nuestro proceso de inserción en la comunidad consideramos que el problema planteado se extiende a gran parte de la población femenina que vive en el área programática del Centro de Salud. El hecho que el análisis fue realizado con información extraída de las historias sociales y psicosociales de mujeres que consultaron en trabajo Social y Psicología  nos indica que esta problemática es frecuente en nuestro trabajo cotidiano con la población y por ende demanda un abordaje grupal e integral sobre la vulnerabilidad y marginalidad social de la mujer.</a:t>
            </a:r>
          </a:p>
          <a:p>
            <a:pPr>
              <a:lnSpc>
                <a:spcPct val="90000"/>
              </a:lnSpc>
            </a:pPr>
            <a:endParaRPr lang="es-AR" sz="1400" dirty="0">
              <a:cs typeface="Times New Roman" pitchFamily="18" charset="0"/>
            </a:endParaRPr>
          </a:p>
          <a:p>
            <a:pPr>
              <a:lnSpc>
                <a:spcPct val="90000"/>
              </a:lnSpc>
            </a:pPr>
            <a:r>
              <a:rPr lang="es-AR" sz="1400" dirty="0">
                <a:cs typeface="Times New Roman" pitchFamily="18" charset="0"/>
              </a:rPr>
              <a:t> </a:t>
            </a:r>
          </a:p>
          <a:p>
            <a:pPr>
              <a:lnSpc>
                <a:spcPct val="90000"/>
              </a:lnSpc>
              <a:buFont typeface="Monotype Sorts" pitchFamily="2" charset="2"/>
              <a:buChar char="n"/>
            </a:pPr>
            <a:r>
              <a:rPr lang="es-AR" sz="1400" b="1" dirty="0">
                <a:cs typeface="Times New Roman" pitchFamily="18" charset="0"/>
              </a:rPr>
              <a:t> En </a:t>
            </a:r>
            <a:r>
              <a:rPr lang="es-AR" sz="1400" b="1" dirty="0" err="1">
                <a:cs typeface="Times New Roman" pitchFamily="18" charset="0"/>
              </a:rPr>
              <a:t>funcion</a:t>
            </a:r>
            <a:r>
              <a:rPr lang="es-AR" sz="1400" b="1" dirty="0">
                <a:cs typeface="Times New Roman" pitchFamily="18" charset="0"/>
              </a:rPr>
              <a:t> de la </a:t>
            </a:r>
            <a:r>
              <a:rPr lang="es-AR" sz="1400" b="1" dirty="0" err="1">
                <a:cs typeface="Times New Roman" pitchFamily="18" charset="0"/>
              </a:rPr>
              <a:t>Sinergía</a:t>
            </a:r>
            <a:endParaRPr lang="es-AR" sz="1400" b="1" dirty="0">
              <a:cs typeface="Times New Roman" pitchFamily="18" charset="0"/>
            </a:endParaRPr>
          </a:p>
          <a:p>
            <a:pPr>
              <a:lnSpc>
                <a:spcPct val="90000"/>
              </a:lnSpc>
            </a:pPr>
            <a:r>
              <a:rPr lang="es-AR" sz="1400" dirty="0">
                <a:cs typeface="Times New Roman" pitchFamily="18" charset="0"/>
              </a:rPr>
              <a:t>       Creemos que cualquier modificación  de algunas de las dimensiones del problema </a:t>
            </a:r>
            <a:r>
              <a:rPr lang="es-AR" sz="1400" dirty="0" err="1">
                <a:cs typeface="Times New Roman" pitchFamily="18" charset="0"/>
              </a:rPr>
              <a:t>implicaria</a:t>
            </a:r>
            <a:r>
              <a:rPr lang="es-AR" sz="1400" dirty="0">
                <a:cs typeface="Times New Roman" pitchFamily="18" charset="0"/>
              </a:rPr>
              <a:t> necesariamente un impacto en el resto, por ello el abordaje de la problemática de la mujer es en su misma esencia sinérgico.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38"/>
                                        </p:tgtEl>
                                        <p:attrNameLst>
                                          <p:attrName>style.visibility</p:attrName>
                                        </p:attrNameLst>
                                      </p:cBhvr>
                                      <p:to>
                                        <p:strVal val="visible"/>
                                      </p:to>
                                    </p:set>
                                    <p:animEffect transition="in" filter="blinds(horizontal)">
                                      <p:cBhvr>
                                        <p:cTn id="7" dur="500"/>
                                        <p:tgtEl>
                                          <p:spTgt spid="116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16739"/>
                                        </p:tgtEl>
                                        <p:attrNameLst>
                                          <p:attrName>style.visibility</p:attrName>
                                        </p:attrNameLst>
                                      </p:cBhvr>
                                      <p:to>
                                        <p:strVal val="visible"/>
                                      </p:to>
                                    </p:set>
                                    <p:animEffect transition="in" filter="strips(downLeft)">
                                      <p:cBhvr>
                                        <p:cTn id="12" dur="500"/>
                                        <p:tgtEl>
                                          <p:spTgt spid="116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utoUpdateAnimBg="0"/>
      <p:bldP spid="116739" grpId="0" autoUpdateAnimBg="0"/>
    </p:bldLst>
  </p:timing>
</p:sld>
</file>

<file path=ppt/theme/theme1.xml><?xml version="1.0" encoding="utf-8"?>
<a:theme xmlns:a="http://schemas.openxmlformats.org/drawingml/2006/main" name="Corbata">
  <a:themeElements>
    <a:clrScheme name="Corbata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Corbat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400" b="1" i="0" u="none" strike="noStrike" cap="none" normalizeH="0" baseline="0" smtClean="0">
            <a:ln>
              <a:noFill/>
            </a:ln>
            <a:solidFill>
              <a:schemeClr val="tx2"/>
            </a:solidFill>
            <a:effectLst>
              <a:outerShdw blurRad="38100" dist="38100" dir="2700000" algn="tl">
                <a:srgbClr val="000000">
                  <a:alpha val="43137"/>
                </a:srgbClr>
              </a:outerShdw>
            </a:effectLst>
            <a:latin typeface="Arial Black"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400" b="1" i="0" u="none" strike="noStrike" cap="none" normalizeH="0" baseline="0" smtClean="0">
            <a:ln>
              <a:noFill/>
            </a:ln>
            <a:solidFill>
              <a:schemeClr val="tx2"/>
            </a:solidFill>
            <a:effectLst>
              <a:outerShdw blurRad="38100" dist="38100" dir="2700000" algn="tl">
                <a:srgbClr val="000000">
                  <a:alpha val="43137"/>
                </a:srgbClr>
              </a:outerShdw>
            </a:effectLst>
            <a:latin typeface="Arial Black" pitchFamily="34" charset="0"/>
          </a:defRPr>
        </a:defPPr>
      </a:lstStyle>
    </a:lnDef>
  </a:objectDefaults>
  <a:extraClrSchemeLst>
    <a:extraClrScheme>
      <a:clrScheme name="Corbata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Corbata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Corbata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rbata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Corbata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Corbata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Office\Plantillas\Diseños de presentaciones\CORBATA.POT</Template>
  <TotalTime>2865</TotalTime>
  <Words>2766</Words>
  <Application>Microsoft Office PowerPoint</Application>
  <PresentationFormat>Presentación en pantalla (4:3)</PresentationFormat>
  <Paragraphs>645</Paragraphs>
  <Slides>51</Slides>
  <Notes>0</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51</vt:i4>
      </vt:variant>
    </vt:vector>
  </HeadingPairs>
  <TitlesOfParts>
    <vt:vector size="53" baseType="lpstr">
      <vt:lpstr>Corbata</vt:lpstr>
      <vt:lpstr>CorelDRAW</vt:lpstr>
      <vt:lpstr>Presentación de PowerPoint</vt:lpstr>
      <vt:lpstr>Presentación de PowerPoint</vt:lpstr>
      <vt:lpstr>    IDENTIFICACIÓN DEL PROBLEMA</vt:lpstr>
      <vt:lpstr>Presentación de PowerPoint</vt:lpstr>
      <vt:lpstr>   Dependencia a programas sociales , siendo la única fuente de ingresos familiares, cuya consecuencia son bajos ingresos que no resultan suficientes para satisfacer las necesidades básicas de la unidad doméstica </vt:lpstr>
      <vt:lpstr>   Construcción social de género basada en la división sexual del trabajo, deja a las mujeres a cargo de las tareas domésticas, trabajo referido al mantenimiento del hogar y al cuidado de los hijos</vt:lpstr>
      <vt:lpstr>  Situaciones de violencia intrafamiliar  </vt:lpstr>
      <vt:lpstr>Presentación de PowerPoint</vt:lpstr>
      <vt:lpstr>DEFINICION DE PRIORIDADES </vt:lpstr>
      <vt:lpstr>Presentación de PowerPoint</vt:lpstr>
      <vt:lpstr>Presentación de PowerPoint</vt:lpstr>
      <vt:lpstr>Presentación de PowerPoint</vt:lpstr>
      <vt:lpstr> INTRODUCCIÓN </vt:lpstr>
      <vt:lpstr>FUNDAMENTACION</vt:lpstr>
      <vt:lpstr>CARACTERIZACION DE LA POBLACION</vt:lpstr>
      <vt:lpstr>  POBLACION OBJETIVO </vt:lpstr>
      <vt:lpstr>OBJETIVOS ESPECÍFICOS </vt:lpstr>
      <vt:lpstr>METODOLOGÍA DE TRABAJO</vt:lpstr>
      <vt:lpstr>ACTIVIDADES</vt:lpstr>
      <vt:lpstr>Presentación de PowerPoint</vt:lpstr>
      <vt:lpstr>DISTRIBUCION DEL TIEMPO </vt:lpstr>
      <vt:lpstr>RECURSOS  HUMANOS</vt:lpstr>
      <vt:lpstr>MATERIALES</vt:lpstr>
      <vt:lpstr>MATERIALES</vt:lpstr>
      <vt:lpstr>MATERIALES</vt:lpstr>
      <vt:lpstr>MATERIALES</vt:lpstr>
      <vt:lpstr>FINANCIEROS</vt:lpstr>
      <vt:lpstr>EVALUACION EX ANTE</vt:lpstr>
      <vt:lpstr>EVALUACION EX ANTE</vt:lpstr>
      <vt:lpstr>EVALUACION DURANTE</vt:lpstr>
      <vt:lpstr>PROGRAMA DE TRABAJO</vt:lpstr>
      <vt:lpstr>Presentación de PowerPoint</vt:lpstr>
      <vt:lpstr>Presentación de PowerPoint</vt:lpstr>
      <vt:lpstr>PARTICIPACION COMUNITARIA</vt:lpstr>
      <vt:lpstr>FORTALECIMIENTO</vt:lpstr>
      <vt:lpstr>Presentación de PowerPoint</vt:lpstr>
      <vt:lpstr>REDES  NIVELES DE ABORDAJE</vt:lpstr>
      <vt:lpstr>ABORDAJE METODOLOGICO PARA EL TRABAJO EN REDES   Trípode Metodológico </vt:lpstr>
      <vt:lpstr>Presentación de PowerPoint</vt:lpstr>
      <vt:lpstr>Presentación de PowerPoint</vt:lpstr>
      <vt:lpstr>   Recuperación de experiencias </vt:lpstr>
      <vt:lpstr>Presentación de PowerPoint</vt:lpstr>
      <vt:lpstr>Presentación de PowerPoint</vt:lpstr>
      <vt:lpstr>EVALUACIÓN DEL PROYECTO </vt:lpstr>
      <vt:lpstr>Presentación de PowerPoint</vt:lpstr>
      <vt:lpstr>Presentación de PowerPoint</vt:lpstr>
      <vt:lpstr>   Participación de organizaciones e instituciones barriales </vt:lpstr>
      <vt:lpstr>   Incorporación del equipo del Centro de Salud </vt:lpstr>
      <vt:lpstr>El conocimiento que adquiere el proyecto por parte de los integrantes del equipo de salud se evidenció en: </vt:lpstr>
      <vt:lpstr>    Proyecto productivo </vt:lpstr>
      <vt:lpstr>Algunas consideraciones finales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EXAMEN INTEGRACION 1er. AÑO</dc:title>
  <dc:creator>e</dc:creator>
  <cp:lastModifiedBy>Usuario de Windows</cp:lastModifiedBy>
  <cp:revision>206</cp:revision>
  <dcterms:created xsi:type="dcterms:W3CDTF">2005-10-09T16:23:44Z</dcterms:created>
  <dcterms:modified xsi:type="dcterms:W3CDTF">2020-11-13T20:58:48Z</dcterms:modified>
</cp:coreProperties>
</file>